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727" r:id="rId4"/>
    <p:sldMasterId id="2147483734" r:id="rId5"/>
    <p:sldMasterId id="2147483736" r:id="rId6"/>
    <p:sldMasterId id="2147483742" r:id="rId7"/>
  </p:sldMasterIdLst>
  <p:notesMasterIdLst>
    <p:notesMasterId r:id="rId76"/>
  </p:notesMasterIdLst>
  <p:handoutMasterIdLst>
    <p:handoutMasterId r:id="rId77"/>
  </p:handoutMasterIdLst>
  <p:sldIdLst>
    <p:sldId id="383" r:id="rId8"/>
    <p:sldId id="428" r:id="rId9"/>
    <p:sldId id="432" r:id="rId10"/>
    <p:sldId id="445" r:id="rId11"/>
    <p:sldId id="447" r:id="rId12"/>
    <p:sldId id="448" r:id="rId13"/>
    <p:sldId id="449" r:id="rId14"/>
    <p:sldId id="450" r:id="rId15"/>
    <p:sldId id="451" r:id="rId16"/>
    <p:sldId id="452" r:id="rId17"/>
    <p:sldId id="453"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84" r:id="rId33"/>
    <p:sldId id="454" r:id="rId34"/>
    <p:sldId id="485" r:id="rId35"/>
    <p:sldId id="486" r:id="rId36"/>
    <p:sldId id="487" r:id="rId37"/>
    <p:sldId id="488" r:id="rId38"/>
    <p:sldId id="489" r:id="rId39"/>
    <p:sldId id="490" r:id="rId40"/>
    <p:sldId id="491" r:id="rId41"/>
    <p:sldId id="492" r:id="rId42"/>
    <p:sldId id="493" r:id="rId43"/>
    <p:sldId id="494" r:id="rId44"/>
    <p:sldId id="495" r:id="rId45"/>
    <p:sldId id="496" r:id="rId46"/>
    <p:sldId id="455" r:id="rId47"/>
    <p:sldId id="456" r:id="rId48"/>
    <p:sldId id="497" r:id="rId49"/>
    <p:sldId id="498" r:id="rId50"/>
    <p:sldId id="508" r:id="rId51"/>
    <p:sldId id="509" r:id="rId52"/>
    <p:sldId id="510" r:id="rId53"/>
    <p:sldId id="511" r:id="rId54"/>
    <p:sldId id="457" r:id="rId55"/>
    <p:sldId id="458" r:id="rId56"/>
    <p:sldId id="461" r:id="rId57"/>
    <p:sldId id="462" r:id="rId58"/>
    <p:sldId id="463" r:id="rId59"/>
    <p:sldId id="464" r:id="rId60"/>
    <p:sldId id="465" r:id="rId61"/>
    <p:sldId id="466" r:id="rId62"/>
    <p:sldId id="467" r:id="rId63"/>
    <p:sldId id="468" r:id="rId64"/>
    <p:sldId id="469" r:id="rId65"/>
    <p:sldId id="500" r:id="rId66"/>
    <p:sldId id="501" r:id="rId67"/>
    <p:sldId id="502" r:id="rId68"/>
    <p:sldId id="503" r:id="rId69"/>
    <p:sldId id="504" r:id="rId70"/>
    <p:sldId id="505" r:id="rId71"/>
    <p:sldId id="506" r:id="rId72"/>
    <p:sldId id="435" r:id="rId73"/>
    <p:sldId id="507" r:id="rId74"/>
    <p:sldId id="413" r:id="rId75"/>
  </p:sldIdLst>
  <p:sldSz cx="12192000" cy="6858000"/>
  <p:notesSz cx="7315200" cy="9601200"/>
  <p:defaultTextStyle>
    <a:defPPr>
      <a:defRPr lang="en-US"/>
    </a:defPPr>
    <a:lvl1pPr algn="l" rtl="0" fontAlgn="base">
      <a:spcBef>
        <a:spcPct val="0"/>
      </a:spcBef>
      <a:spcAft>
        <a:spcPct val="0"/>
      </a:spcAft>
      <a:defRPr sz="3600" kern="1200">
        <a:solidFill>
          <a:schemeClr val="tx1"/>
        </a:solidFill>
        <a:latin typeface="Arial" charset="0"/>
        <a:ea typeface="+mn-ea"/>
        <a:cs typeface="+mn-cs"/>
      </a:defRPr>
    </a:lvl1pPr>
    <a:lvl2pPr marL="457200" algn="l" rtl="0" fontAlgn="base">
      <a:spcBef>
        <a:spcPct val="0"/>
      </a:spcBef>
      <a:spcAft>
        <a:spcPct val="0"/>
      </a:spcAft>
      <a:defRPr sz="3600" kern="1200">
        <a:solidFill>
          <a:schemeClr val="tx1"/>
        </a:solidFill>
        <a:latin typeface="Arial" charset="0"/>
        <a:ea typeface="+mn-ea"/>
        <a:cs typeface="+mn-cs"/>
      </a:defRPr>
    </a:lvl2pPr>
    <a:lvl3pPr marL="914400" algn="l" rtl="0" fontAlgn="base">
      <a:spcBef>
        <a:spcPct val="0"/>
      </a:spcBef>
      <a:spcAft>
        <a:spcPct val="0"/>
      </a:spcAft>
      <a:defRPr sz="3600" kern="1200">
        <a:solidFill>
          <a:schemeClr val="tx1"/>
        </a:solidFill>
        <a:latin typeface="Arial" charset="0"/>
        <a:ea typeface="+mn-ea"/>
        <a:cs typeface="+mn-cs"/>
      </a:defRPr>
    </a:lvl3pPr>
    <a:lvl4pPr marL="1371600" algn="l" rtl="0" fontAlgn="base">
      <a:spcBef>
        <a:spcPct val="0"/>
      </a:spcBef>
      <a:spcAft>
        <a:spcPct val="0"/>
      </a:spcAft>
      <a:defRPr sz="3600" kern="1200">
        <a:solidFill>
          <a:schemeClr val="tx1"/>
        </a:solidFill>
        <a:latin typeface="Arial" charset="0"/>
        <a:ea typeface="+mn-ea"/>
        <a:cs typeface="+mn-cs"/>
      </a:defRPr>
    </a:lvl4pPr>
    <a:lvl5pPr marL="1828800" algn="l" rtl="0" fontAlgn="base">
      <a:spcBef>
        <a:spcPct val="0"/>
      </a:spcBef>
      <a:spcAft>
        <a:spcPct val="0"/>
      </a:spcAft>
      <a:defRPr sz="3600" kern="1200">
        <a:solidFill>
          <a:schemeClr val="tx1"/>
        </a:solidFill>
        <a:latin typeface="Arial" charset="0"/>
        <a:ea typeface="+mn-ea"/>
        <a:cs typeface="+mn-cs"/>
      </a:defRPr>
    </a:lvl5pPr>
    <a:lvl6pPr marL="2286000" algn="l" defTabSz="914400" rtl="0" eaLnBrk="1" latinLnBrk="0" hangingPunct="1">
      <a:defRPr sz="3600" kern="1200">
        <a:solidFill>
          <a:schemeClr val="tx1"/>
        </a:solidFill>
        <a:latin typeface="Arial" charset="0"/>
        <a:ea typeface="+mn-ea"/>
        <a:cs typeface="+mn-cs"/>
      </a:defRPr>
    </a:lvl6pPr>
    <a:lvl7pPr marL="2743200" algn="l" defTabSz="914400" rtl="0" eaLnBrk="1" latinLnBrk="0" hangingPunct="1">
      <a:defRPr sz="3600" kern="1200">
        <a:solidFill>
          <a:schemeClr val="tx1"/>
        </a:solidFill>
        <a:latin typeface="Arial" charset="0"/>
        <a:ea typeface="+mn-ea"/>
        <a:cs typeface="+mn-cs"/>
      </a:defRPr>
    </a:lvl7pPr>
    <a:lvl8pPr marL="3200400" algn="l" defTabSz="914400" rtl="0" eaLnBrk="1" latinLnBrk="0" hangingPunct="1">
      <a:defRPr sz="3600" kern="1200">
        <a:solidFill>
          <a:schemeClr val="tx1"/>
        </a:solidFill>
        <a:latin typeface="Arial" charset="0"/>
        <a:ea typeface="+mn-ea"/>
        <a:cs typeface="+mn-cs"/>
      </a:defRPr>
    </a:lvl8pPr>
    <a:lvl9pPr marL="3657600" algn="l" defTabSz="914400" rtl="0" eaLnBrk="1" latinLnBrk="0" hangingPunct="1">
      <a:defRPr sz="36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2" orient="horz" pos="2256" userDrawn="1">
          <p15:clr>
            <a:srgbClr val="A4A3A4"/>
          </p15:clr>
        </p15:guide>
        <p15:guide id="4" pos="3840"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31F"/>
    <a:srgbClr val="4D4D4F"/>
    <a:srgbClr val="7F7F7F"/>
    <a:srgbClr val="E6E6E6"/>
    <a:srgbClr val="FDB913"/>
    <a:srgbClr val="A6A6A6"/>
    <a:srgbClr val="44C8F5"/>
    <a:srgbClr val="00B0BD"/>
    <a:srgbClr val="993F97"/>
    <a:srgbClr val="C721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F1E6C2-FF59-4F64-A9BB-F603665517E3}" v="2" dt="2021-04-28T14:56:01.089"/>
    <p1510:client id="{4A2690BF-101E-49AD-807C-1AC7B36DF939}" v="2" dt="2021-06-30T21:08:45.056"/>
    <p1510:client id="{55BBBEDD-F415-4271-931C-8620E867D642}" v="1" dt="2021-07-01T02:00:50.042"/>
    <p1510:client id="{F4B78279-D018-4665-9050-77A94AC0963F}" v="2" dt="2021-06-30T20:31:59.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647" autoAdjust="0"/>
    <p:restoredTop sz="95226" autoAdjust="0"/>
  </p:normalViewPr>
  <p:slideViewPr>
    <p:cSldViewPr snapToObjects="1" showGuides="1">
      <p:cViewPr varScale="1">
        <p:scale>
          <a:sx n="63" d="100"/>
          <a:sy n="63" d="100"/>
        </p:scale>
        <p:origin x="700" y="44"/>
      </p:cViewPr>
      <p:guideLst>
        <p:guide orient="horz" pos="2256"/>
        <p:guide pos="3840"/>
      </p:guideLst>
    </p:cSldViewPr>
  </p:slid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53" d="100"/>
          <a:sy n="53" d="100"/>
        </p:scale>
        <p:origin x="2850"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4.xml"/><Relationship Id="rId82"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handoutMaster" Target="handoutMasters/handout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dirty="0">
              <a:latin typeface="Calibri" panose="020F0502020204030204" pitchFamily="34" charset="0"/>
            </a:endParaRPr>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E8299E68-7C51-4B8E-A195-D950BE6790C0}" type="datetimeFigureOut">
              <a:rPr lang="en-US" smtClean="0">
                <a:latin typeface="Calibri" panose="020F0502020204030204" pitchFamily="34" charset="0"/>
              </a:rPr>
              <a:t>6/30/2021</a:t>
            </a:fld>
            <a:endParaRPr lang="en-US" dirty="0">
              <a:latin typeface="Calibri" panose="020F0502020204030204" pitchFamily="34" charset="0"/>
            </a:endParaRPr>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dirty="0">
              <a:latin typeface="Calibri" panose="020F0502020204030204" pitchFamily="34" charset="0"/>
            </a:endParaRPr>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C88DCB9F-2AB2-47B4-9360-D93F23C91BD7}" type="slidenum">
              <a:rPr lang="en-US" smtClean="0">
                <a:latin typeface="Calibri" panose="020F0502020204030204" pitchFamily="34" charset="0"/>
              </a:rPr>
              <a:t>‹#›</a:t>
            </a:fld>
            <a:endParaRPr lang="en-US" dirty="0">
              <a:latin typeface="Calibri" panose="020F0502020204030204" pitchFamily="34" charset="0"/>
            </a:endParaRPr>
          </a:p>
        </p:txBody>
      </p:sp>
    </p:spTree>
    <p:extLst>
      <p:ext uri="{BB962C8B-B14F-4D97-AF65-F5344CB8AC3E}">
        <p14:creationId xmlns:p14="http://schemas.microsoft.com/office/powerpoint/2010/main" val="3374117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IN" dirty="0"/>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atin typeface="Calibri" panose="020F0502020204030204" pitchFamily="34" charset="0"/>
              </a:defRPr>
            </a:lvl1pPr>
          </a:lstStyle>
          <a:p>
            <a:fld id="{CEC1A245-D13C-4DF7-8DEB-908A89957076}" type="datetimeFigureOut">
              <a:rPr lang="en-IN" smtClean="0"/>
              <a:pPr/>
              <a:t>30-06-2021</a:t>
            </a:fld>
            <a:endParaRPr lang="en-IN"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IN" dirty="0"/>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6C2109E7-9297-46D9-A8C1-0ACECCEDA907}" type="slidenum">
              <a:rPr lang="en-IN" smtClean="0"/>
              <a:pPr/>
              <a:t>‹#›</a:t>
            </a:fld>
            <a:endParaRPr lang="en-IN" dirty="0"/>
          </a:p>
        </p:txBody>
      </p:sp>
    </p:spTree>
    <p:extLst>
      <p:ext uri="{BB962C8B-B14F-4D97-AF65-F5344CB8AC3E}">
        <p14:creationId xmlns:p14="http://schemas.microsoft.com/office/powerpoint/2010/main" val="3617323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11</a:t>
            </a:fld>
            <a:endParaRPr lang="en-IN" dirty="0"/>
          </a:p>
        </p:txBody>
      </p:sp>
    </p:spTree>
    <p:extLst>
      <p:ext uri="{BB962C8B-B14F-4D97-AF65-F5344CB8AC3E}">
        <p14:creationId xmlns:p14="http://schemas.microsoft.com/office/powerpoint/2010/main" val="2885650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8EF3C485-29BF-4253-BD6B-418C5853A8EC}" type="slidenum">
              <a:rPr lang="en-GB" altLang="en-US"/>
              <a:pPr algn="r" eaLnBrk="1" hangingPunct="1">
                <a:spcBef>
                  <a:spcPct val="0"/>
                </a:spcBef>
              </a:pPr>
              <a:t>35</a:t>
            </a:fld>
            <a:endParaRPr lang="en-GB" altLang="en-US"/>
          </a:p>
        </p:txBody>
      </p:sp>
      <p:sp>
        <p:nvSpPr>
          <p:cNvPr id="121859"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2186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000">
              <a:latin typeface="Verdana" panose="020B0604030504040204" pitchFamily="34" charset="0"/>
            </a:endParaRPr>
          </a:p>
        </p:txBody>
      </p:sp>
    </p:spTree>
    <p:extLst>
      <p:ext uri="{BB962C8B-B14F-4D97-AF65-F5344CB8AC3E}">
        <p14:creationId xmlns:p14="http://schemas.microsoft.com/office/powerpoint/2010/main" val="758303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23908"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0C785A0A-0595-4160-BB51-817EDDCB5F38}" type="slidenum">
              <a:rPr lang="en-US" altLang="en-US"/>
              <a:pPr algn="r" eaLnBrk="1" hangingPunct="1">
                <a:spcBef>
                  <a:spcPct val="0"/>
                </a:spcBef>
              </a:pPr>
              <a:t>36</a:t>
            </a:fld>
            <a:endParaRPr lang="en-US" altLang="en-US"/>
          </a:p>
        </p:txBody>
      </p:sp>
    </p:spTree>
    <p:extLst>
      <p:ext uri="{BB962C8B-B14F-4D97-AF65-F5344CB8AC3E}">
        <p14:creationId xmlns:p14="http://schemas.microsoft.com/office/powerpoint/2010/main" val="168120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A0F761F5-7BCC-43AB-A421-6275C04684F8}" type="slidenum">
              <a:rPr lang="en-GB" altLang="en-US"/>
              <a:pPr algn="r" eaLnBrk="1" hangingPunct="1">
                <a:spcBef>
                  <a:spcPct val="0"/>
                </a:spcBef>
              </a:pPr>
              <a:t>37</a:t>
            </a:fld>
            <a:endParaRPr lang="en-GB" altLang="en-US"/>
          </a:p>
        </p:txBody>
      </p:sp>
      <p:sp>
        <p:nvSpPr>
          <p:cNvPr id="125955"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259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39777661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 1,2,4 and 5</a:t>
            </a:r>
          </a:p>
          <a:p>
            <a:endParaRPr lang="en-GB" altLang="en-US"/>
          </a:p>
        </p:txBody>
      </p:sp>
      <p:sp>
        <p:nvSpPr>
          <p:cNvPr id="128004" name="Slide Number Placeholder 1"/>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7879CA95-49B7-478A-8C9B-ECC9FC6186C9}" type="slidenum">
              <a:rPr lang="en-US" altLang="en-US"/>
              <a:pPr algn="r" eaLnBrk="1" hangingPunct="1">
                <a:spcBef>
                  <a:spcPct val="0"/>
                </a:spcBef>
              </a:pPr>
              <a:t>38</a:t>
            </a:fld>
            <a:endParaRPr lang="en-US" altLang="en-US"/>
          </a:p>
        </p:txBody>
      </p:sp>
    </p:spTree>
    <p:extLst>
      <p:ext uri="{BB962C8B-B14F-4D97-AF65-F5344CB8AC3E}">
        <p14:creationId xmlns:p14="http://schemas.microsoft.com/office/powerpoint/2010/main" val="441418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a:t>
            </a:r>
          </a:p>
          <a:p>
            <a:r>
              <a:rPr lang="en-GB" altLang="en-US"/>
              <a:t>Error: Invalid array object creation</a:t>
            </a:r>
          </a:p>
        </p:txBody>
      </p:sp>
      <p:sp>
        <p:nvSpPr>
          <p:cNvPr id="130052" name="Slide Number Placeholder 1"/>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F8110CA-C2BE-48C0-AF42-5A9CACB7C4BA}" type="slidenum">
              <a:rPr lang="en-US" altLang="en-US"/>
              <a:pPr algn="r" eaLnBrk="1" hangingPunct="1">
                <a:spcBef>
                  <a:spcPct val="0"/>
                </a:spcBef>
              </a:pPr>
              <a:t>39</a:t>
            </a:fld>
            <a:endParaRPr lang="en-US" altLang="en-US"/>
          </a:p>
        </p:txBody>
      </p:sp>
    </p:spTree>
    <p:extLst>
      <p:ext uri="{BB962C8B-B14F-4D97-AF65-F5344CB8AC3E}">
        <p14:creationId xmlns:p14="http://schemas.microsoft.com/office/powerpoint/2010/main" val="1170642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http://www.oracle.com/technetwork/java/codeconventions-150003.pdf</a:t>
            </a:r>
          </a:p>
        </p:txBody>
      </p:sp>
      <p:sp>
        <p:nvSpPr>
          <p:cNvPr id="4" name="Slide Number Placeholder 3"/>
          <p:cNvSpPr>
            <a:spLocks noGrp="1"/>
          </p:cNvSpPr>
          <p:nvPr>
            <p:ph type="sldNum" sz="quarter" idx="10"/>
          </p:nvPr>
        </p:nvSpPr>
        <p:spPr/>
        <p:txBody>
          <a:bodyPr/>
          <a:lstStyle/>
          <a:p>
            <a:fld id="{6C2109E7-9297-46D9-A8C1-0ACECCEDA907}" type="slidenum">
              <a:rPr lang="en-IN" smtClean="0"/>
              <a:pPr/>
              <a:t>60</a:t>
            </a:fld>
            <a:endParaRPr lang="en-IN" dirty="0"/>
          </a:p>
        </p:txBody>
      </p:sp>
    </p:spTree>
    <p:extLst>
      <p:ext uri="{BB962C8B-B14F-4D97-AF65-F5344CB8AC3E}">
        <p14:creationId xmlns:p14="http://schemas.microsoft.com/office/powerpoint/2010/main" val="34360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6C2109E7-9297-46D9-A8C1-0ACECCEDA907}" type="slidenum">
              <a:rPr lang="en-IN" smtClean="0"/>
              <a:pPr/>
              <a:t>12</a:t>
            </a:fld>
            <a:endParaRPr lang="en-IN" dirty="0"/>
          </a:p>
        </p:txBody>
      </p:sp>
    </p:spTree>
    <p:extLst>
      <p:ext uri="{BB962C8B-B14F-4D97-AF65-F5344CB8AC3E}">
        <p14:creationId xmlns:p14="http://schemas.microsoft.com/office/powerpoint/2010/main" val="242376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11170D50-1A8A-4010-A32D-F1333ED98740}" type="slidenum">
              <a:rPr lang="en-GB" altLang="en-US"/>
              <a:pPr algn="r" eaLnBrk="1" hangingPunct="1">
                <a:spcBef>
                  <a:spcPct val="0"/>
                </a:spcBef>
              </a:pPr>
              <a:t>28</a:t>
            </a:fld>
            <a:endParaRPr lang="en-GB" altLang="en-US"/>
          </a:p>
        </p:txBody>
      </p:sp>
      <p:sp>
        <p:nvSpPr>
          <p:cNvPr id="107523" name="Rectangle 2"/>
          <p:cNvSpPr>
            <a:spLocks noGrp="1" noRot="1" noChangeAspect="1" noChangeArrowheads="1" noTextEdit="1"/>
          </p:cNvSpPr>
          <p:nvPr>
            <p:ph type="sldImg"/>
          </p:nvPr>
        </p:nvSpPr>
        <p:spPr bwMode="auto">
          <a:xfrm>
            <a:off x="509588" y="503238"/>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7524" name="Rectangle 3"/>
          <p:cNvSpPr>
            <a:spLocks noGrp="1" noChangeArrowheads="1"/>
          </p:cNvSpPr>
          <p:nvPr>
            <p:ph type="body" idx="1"/>
          </p:nvPr>
        </p:nvSpPr>
        <p:spPr bwMode="auto">
          <a:xfrm>
            <a:off x="693738" y="4000500"/>
            <a:ext cx="5870575" cy="4684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Arrays are objects in java. All Java arrays are technically one-dimensional. Two-dimensional arrays are arrays of arrays. Declaring an array </a:t>
            </a:r>
            <a:r>
              <a:rPr lang="en-US" altLang="en-US" b="1"/>
              <a:t>does not</a:t>
            </a:r>
            <a:r>
              <a:rPr lang="en-US" altLang="en-US"/>
              <a:t> create an array object or allocate space in memory; it creates a variable with a reference to an array. </a:t>
            </a:r>
          </a:p>
          <a:p>
            <a:r>
              <a:rPr lang="en-US" altLang="en-US"/>
              <a:t>Array variable declarations must indicate a dimension by using [].</a:t>
            </a:r>
          </a:p>
          <a:p>
            <a:r>
              <a:rPr lang="en-US" altLang="en-US"/>
              <a:t>Examples of valid array declarations: </a:t>
            </a:r>
          </a:p>
          <a:p>
            <a:r>
              <a:rPr lang="en-US" altLang="en-US"/>
              <a:t>int[]  a;</a:t>
            </a:r>
          </a:p>
          <a:p>
            <a:r>
              <a:rPr lang="en-US" altLang="en-US"/>
              <a:t>int  []a;</a:t>
            </a:r>
          </a:p>
          <a:p>
            <a:r>
              <a:rPr lang="en-US" altLang="en-US"/>
              <a:t>int  a[];</a:t>
            </a:r>
          </a:p>
          <a:p>
            <a:r>
              <a:rPr lang="en-US" altLang="en-US"/>
              <a:t>int  [] a;</a:t>
            </a:r>
          </a:p>
          <a:p>
            <a:pPr eaLnBrk="1" hangingPunct="1">
              <a:spcBef>
                <a:spcPts val="500"/>
              </a:spcBef>
              <a:spcAft>
                <a:spcPts val="500"/>
              </a:spcAft>
            </a:pPr>
            <a:endParaRPr lang="en-US" altLang="en-US"/>
          </a:p>
          <a:p>
            <a:pPr eaLnBrk="1" hangingPunct="1">
              <a:spcBef>
                <a:spcPts val="500"/>
              </a:spcBef>
              <a:spcAft>
                <a:spcPts val="500"/>
              </a:spcAft>
            </a:pPr>
            <a:r>
              <a:rPr lang="en-US" altLang="en-US"/>
              <a:t>By default array elements are initialized as follows:</a:t>
            </a:r>
          </a:p>
          <a:p>
            <a:pPr eaLnBrk="1" hangingPunct="1">
              <a:spcBef>
                <a:spcPts val="500"/>
              </a:spcBef>
              <a:spcAft>
                <a:spcPts val="500"/>
              </a:spcAft>
            </a:pPr>
            <a:r>
              <a:rPr lang="en-US" altLang="en-US" b="1"/>
              <a:t>int		0</a:t>
            </a:r>
          </a:p>
          <a:p>
            <a:pPr eaLnBrk="1" hangingPunct="1">
              <a:spcBef>
                <a:spcPts val="500"/>
              </a:spcBef>
              <a:spcAft>
                <a:spcPts val="500"/>
              </a:spcAft>
            </a:pPr>
            <a:r>
              <a:rPr lang="en-US" altLang="en-US" b="1"/>
              <a:t>float		0.0f</a:t>
            </a:r>
          </a:p>
          <a:p>
            <a:pPr eaLnBrk="1" hangingPunct="1">
              <a:spcBef>
                <a:spcPts val="500"/>
              </a:spcBef>
              <a:spcAft>
                <a:spcPts val="500"/>
              </a:spcAft>
            </a:pPr>
            <a:r>
              <a:rPr lang="en-US" altLang="en-US" b="1"/>
              <a:t>double		0.0</a:t>
            </a:r>
          </a:p>
          <a:p>
            <a:pPr eaLnBrk="1" hangingPunct="1">
              <a:spcBef>
                <a:spcPts val="500"/>
              </a:spcBef>
              <a:spcAft>
                <a:spcPts val="500"/>
              </a:spcAft>
            </a:pPr>
            <a:r>
              <a:rPr lang="en-US" altLang="en-US" b="1"/>
              <a:t>char		‘\u0000’(UNICODE character null)</a:t>
            </a:r>
          </a:p>
          <a:p>
            <a:pPr eaLnBrk="1" hangingPunct="1">
              <a:spcBef>
                <a:spcPts val="500"/>
              </a:spcBef>
              <a:spcAft>
                <a:spcPts val="500"/>
              </a:spcAft>
            </a:pPr>
            <a:r>
              <a:rPr lang="en-US" altLang="en-US" b="1"/>
              <a:t>Boolean	false</a:t>
            </a:r>
          </a:p>
          <a:p>
            <a:pPr eaLnBrk="1" hangingPunct="1">
              <a:spcBef>
                <a:spcPts val="500"/>
              </a:spcBef>
              <a:spcAft>
                <a:spcPts val="500"/>
              </a:spcAft>
            </a:pPr>
            <a:r>
              <a:rPr lang="en-US" altLang="en-US" b="1"/>
              <a:t>Object		null</a:t>
            </a:r>
          </a:p>
          <a:p>
            <a:pPr eaLnBrk="1" hangingPunct="1">
              <a:spcBef>
                <a:spcPts val="500"/>
              </a:spcBef>
              <a:spcAft>
                <a:spcPts val="500"/>
              </a:spcAft>
            </a:pPr>
            <a:endParaRPr lang="en-US" altLang="en-US" b="1"/>
          </a:p>
          <a:p>
            <a:pPr eaLnBrk="1" hangingPunct="1">
              <a:spcBef>
                <a:spcPct val="0"/>
              </a:spcBef>
            </a:pPr>
            <a:endParaRPr lang="en-US" altLang="en-US"/>
          </a:p>
          <a:p>
            <a:endParaRPr lang="en-US" altLang="en-US"/>
          </a:p>
        </p:txBody>
      </p:sp>
    </p:spTree>
    <p:extLst>
      <p:ext uri="{BB962C8B-B14F-4D97-AF65-F5344CB8AC3E}">
        <p14:creationId xmlns:p14="http://schemas.microsoft.com/office/powerpoint/2010/main" val="3366242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4F658C70-FDF0-4A32-806D-A262D7B67B36}" type="slidenum">
              <a:rPr lang="en-GB" altLang="en-US"/>
              <a:pPr algn="r" eaLnBrk="1" hangingPunct="1">
                <a:spcBef>
                  <a:spcPct val="0"/>
                </a:spcBef>
              </a:pPr>
              <a:t>29</a:t>
            </a:fld>
            <a:endParaRPr lang="en-GB" altLang="en-US"/>
          </a:p>
        </p:txBody>
      </p:sp>
      <p:sp>
        <p:nvSpPr>
          <p:cNvPr id="109571"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095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Tree>
    <p:extLst>
      <p:ext uri="{BB962C8B-B14F-4D97-AF65-F5344CB8AC3E}">
        <p14:creationId xmlns:p14="http://schemas.microsoft.com/office/powerpoint/2010/main" val="570582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5FFBFDD3-9F92-4F34-8679-0D39F51500D9}" type="slidenum">
              <a:rPr lang="en-GB" altLang="en-US"/>
              <a:pPr algn="r" eaLnBrk="1" hangingPunct="1">
                <a:spcBef>
                  <a:spcPct val="0"/>
                </a:spcBef>
              </a:pPr>
              <a:t>30</a:t>
            </a:fld>
            <a:endParaRPr lang="en-GB" altLang="en-US"/>
          </a:p>
        </p:txBody>
      </p:sp>
      <p:sp>
        <p:nvSpPr>
          <p:cNvPr id="111619"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2614013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FA6B3FE-1DB9-42AF-A68E-F92B57930DB0}" type="slidenum">
              <a:rPr lang="en-GB" altLang="en-US"/>
              <a:pPr algn="r" eaLnBrk="1" hangingPunct="1">
                <a:spcBef>
                  <a:spcPct val="0"/>
                </a:spcBef>
              </a:pPr>
              <a:t>31</a:t>
            </a:fld>
            <a:endParaRPr lang="en-GB" altLang="en-US"/>
          </a:p>
        </p:txBody>
      </p:sp>
      <p:sp>
        <p:nvSpPr>
          <p:cNvPr id="113667"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366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Once an array is defined cannot be resized or redefined to store a different type of data. If we use the same reference to refer to a new array object, we will lose the previous array object which was referred by the same reference.</a:t>
            </a:r>
          </a:p>
          <a:p>
            <a:endParaRPr lang="en-US" altLang="en-US"/>
          </a:p>
        </p:txBody>
      </p:sp>
    </p:spTree>
    <p:extLst>
      <p:ext uri="{BB962C8B-B14F-4D97-AF65-F5344CB8AC3E}">
        <p14:creationId xmlns:p14="http://schemas.microsoft.com/office/powerpoint/2010/main" val="15351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1782F565-CAF8-4863-A5BA-3FB321BDF718}" type="slidenum">
              <a:rPr lang="en-GB" altLang="en-US"/>
              <a:pPr algn="r" eaLnBrk="1" hangingPunct="1">
                <a:spcBef>
                  <a:spcPct val="0"/>
                </a:spcBef>
              </a:pPr>
              <a:t>32</a:t>
            </a:fld>
            <a:endParaRPr lang="en-GB" altLang="en-US"/>
          </a:p>
        </p:txBody>
      </p:sp>
      <p:sp>
        <p:nvSpPr>
          <p:cNvPr id="115715"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571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t>Java's API class contains a class called System, which in turn contains a method called arraycopy(). This method is used to copy data from an array into another array. We have to pass parameters to this method. The syntax is</a:t>
            </a:r>
          </a:p>
          <a:p>
            <a:pPr eaLnBrk="1" hangingPunct="1"/>
            <a:r>
              <a:rPr lang="en-US" altLang="en-US" b="1"/>
              <a:t>public static void arraycopy(source, source-index, destination, destination-index, length)</a:t>
            </a:r>
          </a:p>
          <a:p>
            <a:pPr eaLnBrk="1" hangingPunct="1"/>
            <a:r>
              <a:rPr lang="en-US" altLang="en-US"/>
              <a:t>source is the source array from where we are going to copy elements.</a:t>
            </a:r>
          </a:p>
          <a:p>
            <a:pPr eaLnBrk="1" hangingPunct="1"/>
            <a:r>
              <a:rPr lang="en-US" altLang="en-US"/>
              <a:t>destination is the array to where we are going to copy elements.</a:t>
            </a:r>
          </a:p>
          <a:p>
            <a:pPr eaLnBrk="1" hangingPunct="1"/>
            <a:r>
              <a:rPr lang="en-US" altLang="en-US"/>
              <a:t>source-index tells us starting location from where copy will begin.</a:t>
            </a:r>
          </a:p>
          <a:p>
            <a:pPr eaLnBrk="1" hangingPunct="1"/>
            <a:r>
              <a:rPr lang="en-US" altLang="en-US"/>
              <a:t>destination-index is about starting location in the destination array.</a:t>
            </a:r>
            <a:endParaRPr lang="en-US" altLang="en-US" i="1"/>
          </a:p>
          <a:p>
            <a:pPr eaLnBrk="1" hangingPunct="1"/>
            <a:endParaRPr lang="en-GB" altLang="en-US"/>
          </a:p>
          <a:p>
            <a:endParaRPr lang="en-US" altLang="en-US"/>
          </a:p>
        </p:txBody>
      </p:sp>
    </p:spTree>
    <p:extLst>
      <p:ext uri="{BB962C8B-B14F-4D97-AF65-F5344CB8AC3E}">
        <p14:creationId xmlns:p14="http://schemas.microsoft.com/office/powerpoint/2010/main" val="1881306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4C0E834A-42F6-4E13-B771-B8F1E74DFD73}" type="slidenum">
              <a:rPr lang="en-GB" altLang="en-US"/>
              <a:pPr algn="r" eaLnBrk="1" hangingPunct="1">
                <a:spcBef>
                  <a:spcPct val="0"/>
                </a:spcBef>
              </a:pPr>
              <a:t>33</a:t>
            </a:fld>
            <a:endParaRPr lang="en-GB" altLang="en-US"/>
          </a:p>
        </p:txBody>
      </p:sp>
      <p:sp>
        <p:nvSpPr>
          <p:cNvPr id="117763"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Tree>
    <p:extLst>
      <p:ext uri="{BB962C8B-B14F-4D97-AF65-F5344CB8AC3E}">
        <p14:creationId xmlns:p14="http://schemas.microsoft.com/office/powerpoint/2010/main" val="3879108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002767E6-6C1D-446E-AA1F-E504B4FC7714}" type="slidenum">
              <a:rPr lang="en-GB" altLang="en-US"/>
              <a:pPr algn="r" eaLnBrk="1" hangingPunct="1">
                <a:spcBef>
                  <a:spcPct val="0"/>
                </a:spcBef>
              </a:pPr>
              <a:t>34</a:t>
            </a:fld>
            <a:endParaRPr lang="en-GB" altLang="en-US"/>
          </a:p>
        </p:txBody>
      </p:sp>
      <p:sp>
        <p:nvSpPr>
          <p:cNvPr id="119811" name="Rectangle 2"/>
          <p:cNvSpPr>
            <a:spLocks noGrp="1" noRot="1" noChangeAspect="1" noChangeArrowheads="1" noTextEdit="1"/>
          </p:cNvSpPr>
          <p:nvPr>
            <p:ph type="sldImg"/>
          </p:nvPr>
        </p:nvSpPr>
        <p:spPr bwMode="auto">
          <a:xfrm>
            <a:off x="400050" y="484188"/>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119812" name="Rectangle 3"/>
          <p:cNvSpPr>
            <a:spLocks noGrp="1" noChangeArrowheads="1"/>
          </p:cNvSpPr>
          <p:nvPr>
            <p:ph type="body" idx="1"/>
          </p:nvPr>
        </p:nvSpPr>
        <p:spPr bwMode="auto">
          <a:xfrm>
            <a:off x="831850" y="4206875"/>
            <a:ext cx="5486400" cy="4478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r>
              <a:rPr lang="en-US" altLang="en-US" sz="900" b="1"/>
              <a:t>But,  int[][] x = new int[][3]; is illegal.</a:t>
            </a:r>
          </a:p>
          <a:p>
            <a:pPr>
              <a:lnSpc>
                <a:spcPct val="80000"/>
              </a:lnSpc>
            </a:pPr>
            <a:r>
              <a:rPr lang="en-US" altLang="en-US" sz="1000"/>
              <a:t>Program to demonstrate two-dimensional arrays:</a:t>
            </a:r>
          </a:p>
          <a:p>
            <a:pPr>
              <a:lnSpc>
                <a:spcPct val="80000"/>
              </a:lnSpc>
            </a:pPr>
            <a:r>
              <a:rPr lang="en-US" altLang="en-US" sz="1000"/>
              <a:t>class TwoDimDemo {</a:t>
            </a:r>
          </a:p>
          <a:p>
            <a:pPr>
              <a:lnSpc>
                <a:spcPct val="80000"/>
              </a:lnSpc>
            </a:pPr>
            <a:r>
              <a:rPr lang="en-US" altLang="en-US" sz="1000"/>
              <a:t>    // initialize number of rows</a:t>
            </a:r>
          </a:p>
          <a:p>
            <a:pPr>
              <a:lnSpc>
                <a:spcPct val="80000"/>
              </a:lnSpc>
            </a:pPr>
            <a:r>
              <a:rPr lang="en-US" altLang="en-US" sz="1000"/>
              <a:t>    static int [][] </a:t>
            </a:r>
            <a:r>
              <a:rPr lang="en-US" altLang="en-US" sz="1000" i="1"/>
              <a:t>x</a:t>
            </a:r>
            <a:r>
              <a:rPr lang="en-US" altLang="en-US" sz="1000"/>
              <a:t> = new int[3][]; </a:t>
            </a:r>
          </a:p>
          <a:p>
            <a:pPr>
              <a:lnSpc>
                <a:spcPct val="80000"/>
              </a:lnSpc>
            </a:pPr>
            <a:endParaRPr lang="en-US" altLang="en-US" sz="1000"/>
          </a:p>
          <a:p>
            <a:pPr>
              <a:lnSpc>
                <a:spcPct val="80000"/>
              </a:lnSpc>
            </a:pPr>
            <a:r>
              <a:rPr lang="en-US" altLang="en-US" sz="1000"/>
              <a:t>    public static void main(String[] args) {</a:t>
            </a:r>
          </a:p>
          <a:p>
            <a:pPr>
              <a:lnSpc>
                <a:spcPct val="80000"/>
              </a:lnSpc>
            </a:pPr>
            <a:endParaRPr lang="en-US" altLang="en-US" sz="1000"/>
          </a:p>
          <a:p>
            <a:pPr>
              <a:lnSpc>
                <a:spcPct val="80000"/>
              </a:lnSpc>
            </a:pPr>
            <a:r>
              <a:rPr lang="en-US" altLang="en-US" sz="1000"/>
              <a:t>    </a:t>
            </a:r>
            <a:r>
              <a:rPr lang="en-US" altLang="en-US" sz="1000" i="1"/>
              <a:t>x</a:t>
            </a:r>
            <a:r>
              <a:rPr lang="en-US" altLang="en-US" sz="1000"/>
              <a:t>[0] = new int[3];   // initialize number of cols</a:t>
            </a:r>
          </a:p>
          <a:p>
            <a:pPr>
              <a:lnSpc>
                <a:spcPct val="80000"/>
              </a:lnSpc>
            </a:pPr>
            <a:r>
              <a:rPr lang="en-US" altLang="en-US" sz="1000"/>
              <a:t>    </a:t>
            </a:r>
            <a:r>
              <a:rPr lang="en-US" altLang="en-US" sz="1000" i="1"/>
              <a:t>x</a:t>
            </a:r>
            <a:r>
              <a:rPr lang="en-US" altLang="en-US" sz="1000"/>
              <a:t>[1] = new int[4];   // in each row</a:t>
            </a:r>
          </a:p>
          <a:p>
            <a:pPr>
              <a:lnSpc>
                <a:spcPct val="80000"/>
              </a:lnSpc>
            </a:pPr>
            <a:r>
              <a:rPr lang="en-US" altLang="en-US" sz="1000"/>
              <a:t>    </a:t>
            </a:r>
            <a:r>
              <a:rPr lang="en-US" altLang="en-US" sz="1000" i="1"/>
              <a:t>x</a:t>
            </a:r>
            <a:r>
              <a:rPr lang="en-US" altLang="en-US" sz="1000"/>
              <a:t>[2] = new int[5];</a:t>
            </a:r>
          </a:p>
          <a:p>
            <a:pPr>
              <a:lnSpc>
                <a:spcPct val="80000"/>
              </a:lnSpc>
            </a:pPr>
            <a:endParaRPr lang="en-US" altLang="en-US" sz="1000"/>
          </a:p>
          <a:p>
            <a:pPr>
              <a:lnSpc>
                <a:spcPct val="80000"/>
              </a:lnSpc>
            </a:pPr>
            <a:r>
              <a:rPr lang="en-US" altLang="en-US" sz="1000"/>
              <a:t>    for(int i=0; i&lt;</a:t>
            </a:r>
            <a:r>
              <a:rPr lang="en-US" altLang="en-US" sz="1000" i="1"/>
              <a:t>x</a:t>
            </a:r>
            <a:r>
              <a:rPr lang="en-US" altLang="en-US" sz="1000"/>
              <a:t>.length; i++)   { // fill and print the array</a:t>
            </a:r>
          </a:p>
          <a:p>
            <a:pPr>
              <a:lnSpc>
                <a:spcPct val="80000"/>
              </a:lnSpc>
            </a:pPr>
            <a:r>
              <a:rPr lang="en-US" altLang="en-US" sz="1000"/>
              <a:t>        for (int j=0; j&lt;</a:t>
            </a:r>
            <a:r>
              <a:rPr lang="en-US" altLang="en-US" sz="1000" i="1"/>
              <a:t>x</a:t>
            </a:r>
            <a:r>
              <a:rPr lang="en-US" altLang="en-US" sz="1000"/>
              <a:t>[i].length; j++) {</a:t>
            </a:r>
          </a:p>
          <a:p>
            <a:pPr>
              <a:lnSpc>
                <a:spcPct val="80000"/>
              </a:lnSpc>
            </a:pPr>
            <a:r>
              <a:rPr lang="en-US" altLang="en-US" sz="1000"/>
              <a:t>    </a:t>
            </a:r>
            <a:r>
              <a:rPr lang="en-US" altLang="en-US" sz="1000" i="1"/>
              <a:t>x</a:t>
            </a:r>
            <a:r>
              <a:rPr lang="en-US" altLang="en-US" sz="1000"/>
              <a:t>[i][j] = i;</a:t>
            </a:r>
          </a:p>
          <a:p>
            <a:pPr>
              <a:lnSpc>
                <a:spcPct val="80000"/>
              </a:lnSpc>
            </a:pPr>
            <a:r>
              <a:rPr lang="en-US" altLang="en-US" sz="1000"/>
              <a:t>    System.</a:t>
            </a:r>
            <a:r>
              <a:rPr lang="en-US" altLang="en-US" sz="1000" i="1"/>
              <a:t>out</a:t>
            </a:r>
            <a:r>
              <a:rPr lang="en-US" altLang="en-US" sz="1000"/>
              <a:t>.print(</a:t>
            </a:r>
            <a:r>
              <a:rPr lang="en-US" altLang="en-US" sz="1000" i="1"/>
              <a:t>x</a:t>
            </a:r>
            <a:r>
              <a:rPr lang="en-US" altLang="en-US" sz="1000"/>
              <a:t>[i][j]);</a:t>
            </a:r>
          </a:p>
          <a:p>
            <a:pPr>
              <a:lnSpc>
                <a:spcPct val="80000"/>
              </a:lnSpc>
            </a:pPr>
            <a:r>
              <a:rPr lang="en-US" altLang="en-US" sz="1000"/>
              <a:t>        }</a:t>
            </a:r>
          </a:p>
          <a:p>
            <a:pPr>
              <a:lnSpc>
                <a:spcPct val="80000"/>
              </a:lnSpc>
            </a:pPr>
            <a:r>
              <a:rPr lang="en-US" altLang="en-US" sz="1000"/>
              <a:t>        System.</a:t>
            </a:r>
            <a:r>
              <a:rPr lang="en-US" altLang="en-US" sz="1000" i="1"/>
              <a:t>out</a:t>
            </a:r>
            <a:r>
              <a:rPr lang="en-US" altLang="en-US" sz="1000"/>
              <a:t>.println();</a:t>
            </a:r>
          </a:p>
          <a:p>
            <a:pPr>
              <a:lnSpc>
                <a:spcPct val="80000"/>
              </a:lnSpc>
            </a:pPr>
            <a:r>
              <a:rPr lang="en-US" altLang="en-US" sz="1000"/>
              <a:t>    }</a:t>
            </a:r>
          </a:p>
          <a:p>
            <a:pPr>
              <a:lnSpc>
                <a:spcPct val="80000"/>
              </a:lnSpc>
            </a:pPr>
            <a:r>
              <a:rPr lang="en-US" altLang="en-US" sz="1000"/>
              <a:t>    } // end main()</a:t>
            </a:r>
          </a:p>
          <a:p>
            <a:pPr>
              <a:lnSpc>
                <a:spcPct val="80000"/>
              </a:lnSpc>
            </a:pPr>
            <a:r>
              <a:rPr lang="en-US" altLang="en-US" sz="1000"/>
              <a:t>}</a:t>
            </a:r>
          </a:p>
          <a:p>
            <a:pPr>
              <a:lnSpc>
                <a:spcPct val="80000"/>
              </a:lnSpc>
            </a:pPr>
            <a:endParaRPr lang="en-US" altLang="en-US" sz="1000"/>
          </a:p>
          <a:p>
            <a:pPr>
              <a:lnSpc>
                <a:spcPct val="80000"/>
              </a:lnSpc>
            </a:pPr>
            <a:r>
              <a:rPr lang="en-US" altLang="en-US" sz="1000" u="sng"/>
              <a:t>Output:</a:t>
            </a:r>
          </a:p>
          <a:p>
            <a:pPr>
              <a:lnSpc>
                <a:spcPct val="80000"/>
              </a:lnSpc>
            </a:pPr>
            <a:r>
              <a:rPr lang="en-US" altLang="en-US" sz="1000"/>
              <a:t>000</a:t>
            </a:r>
          </a:p>
          <a:p>
            <a:pPr>
              <a:lnSpc>
                <a:spcPct val="80000"/>
              </a:lnSpc>
            </a:pPr>
            <a:r>
              <a:rPr lang="en-US" altLang="en-US" sz="1000"/>
              <a:t>1111</a:t>
            </a:r>
          </a:p>
          <a:p>
            <a:pPr>
              <a:lnSpc>
                <a:spcPct val="80000"/>
              </a:lnSpc>
            </a:pPr>
            <a:r>
              <a:rPr lang="en-US" altLang="en-US" sz="1000"/>
              <a:t>22222</a:t>
            </a:r>
            <a:endParaRPr lang="en-US" altLang="en-US" sz="900" b="1"/>
          </a:p>
        </p:txBody>
      </p:sp>
    </p:spTree>
    <p:extLst>
      <p:ext uri="{BB962C8B-B14F-4D97-AF65-F5344CB8AC3E}">
        <p14:creationId xmlns:p14="http://schemas.microsoft.com/office/powerpoint/2010/main" val="145399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0028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blank" preserve="1">
  <p:cSld name="1_Blank">
    <p:spTree>
      <p:nvGrpSpPr>
        <p:cNvPr id="1" name=""/>
        <p:cNvGrpSpPr/>
        <p:nvPr/>
      </p:nvGrpSpPr>
      <p:grpSpPr>
        <a:xfrm>
          <a:off x="0" y="0"/>
          <a:ext cx="0" cy="0"/>
          <a:chOff x="0" y="0"/>
          <a:chExt cx="0" cy="0"/>
        </a:xfrm>
      </p:grpSpPr>
      <p:sp>
        <p:nvSpPr>
          <p:cNvPr id="348" name="Rectangle 6"/>
          <p:cNvSpPr>
            <a:spLocks noChangeArrowheads="1"/>
          </p:cNvSpPr>
          <p:nvPr userDrawn="1"/>
        </p:nvSpPr>
        <p:spPr bwMode="auto">
          <a:xfrm>
            <a:off x="-64" y="1"/>
            <a:ext cx="12192127" cy="6856413"/>
          </a:xfrm>
          <a:prstGeom prst="rect">
            <a:avLst/>
          </a:prstGeom>
          <a:solidFill>
            <a:srgbClr val="0E67B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90" name="Group 82"/>
          <p:cNvGrpSpPr>
            <a:grpSpLocks/>
          </p:cNvGrpSpPr>
          <p:nvPr userDrawn="1"/>
        </p:nvGrpSpPr>
        <p:grpSpPr bwMode="auto">
          <a:xfrm>
            <a:off x="5023365" y="5853113"/>
            <a:ext cx="2145272" cy="438150"/>
            <a:chOff x="3533775" y="5853113"/>
            <a:chExt cx="2144713" cy="438150"/>
          </a:xfrm>
        </p:grpSpPr>
        <p:sp>
          <p:nvSpPr>
            <p:cNvPr id="91"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2"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3"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4"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5"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6"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7"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8"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99"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0"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1"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2"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3"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4"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05" name="AutoShape 72">
            <a:hlinkClick r:id="rId2"/>
          </p:cNvPr>
          <p:cNvSpPr>
            <a:spLocks noChangeAspect="1" noChangeArrowheads="1" noTextEdit="1"/>
          </p:cNvSpPr>
          <p:nvPr userDrawn="1"/>
        </p:nvSpPr>
        <p:spPr bwMode="auto">
          <a:xfrm>
            <a:off x="4913005" y="5821363"/>
            <a:ext cx="2365991"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06" name="Group 105"/>
          <p:cNvGrpSpPr/>
          <p:nvPr userDrawn="1"/>
        </p:nvGrpSpPr>
        <p:grpSpPr>
          <a:xfrm>
            <a:off x="4900302" y="822326"/>
            <a:ext cx="2391398" cy="365125"/>
            <a:chOff x="3427413" y="822325"/>
            <a:chExt cx="2390775" cy="365125"/>
          </a:xfrm>
        </p:grpSpPr>
        <p:sp>
          <p:nvSpPr>
            <p:cNvPr id="107" name="Freeform 7"/>
            <p:cNvSpPr>
              <a:spLocks/>
            </p:cNvSpPr>
            <p:nvPr userDrawn="1"/>
          </p:nvSpPr>
          <p:spPr bwMode="auto">
            <a:xfrm>
              <a:off x="3427413" y="847725"/>
              <a:ext cx="917575" cy="320675"/>
            </a:xfrm>
            <a:custGeom>
              <a:avLst/>
              <a:gdLst>
                <a:gd name="T0" fmla="*/ 0 w 578"/>
                <a:gd name="T1" fmla="*/ 202 h 202"/>
                <a:gd name="T2" fmla="*/ 164 w 578"/>
                <a:gd name="T3" fmla="*/ 202 h 202"/>
                <a:gd name="T4" fmla="*/ 198 w 578"/>
                <a:gd name="T5" fmla="*/ 122 h 202"/>
                <a:gd name="T6" fmla="*/ 358 w 578"/>
                <a:gd name="T7" fmla="*/ 122 h 202"/>
                <a:gd name="T8" fmla="*/ 322 w 578"/>
                <a:gd name="T9" fmla="*/ 202 h 202"/>
                <a:gd name="T10" fmla="*/ 488 w 578"/>
                <a:gd name="T11" fmla="*/ 202 h 202"/>
                <a:gd name="T12" fmla="*/ 578 w 578"/>
                <a:gd name="T13" fmla="*/ 0 h 202"/>
                <a:gd name="T14" fmla="*/ 412 w 578"/>
                <a:gd name="T15" fmla="*/ 0 h 202"/>
                <a:gd name="T16" fmla="*/ 382 w 578"/>
                <a:gd name="T17" fmla="*/ 68 h 202"/>
                <a:gd name="T18" fmla="*/ 222 w 578"/>
                <a:gd name="T19" fmla="*/ 68 h 202"/>
                <a:gd name="T20" fmla="*/ 252 w 578"/>
                <a:gd name="T21" fmla="*/ 0 h 202"/>
                <a:gd name="T22" fmla="*/ 90 w 578"/>
                <a:gd name="T23" fmla="*/ 0 h 202"/>
                <a:gd name="T24" fmla="*/ 0 w 578"/>
                <a:gd name="T2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8" name="Freeform 8"/>
            <p:cNvSpPr>
              <a:spLocks/>
            </p:cNvSpPr>
            <p:nvPr userDrawn="1"/>
          </p:nvSpPr>
          <p:spPr bwMode="auto">
            <a:xfrm>
              <a:off x="4300538" y="822325"/>
              <a:ext cx="866775" cy="365125"/>
            </a:xfrm>
            <a:custGeom>
              <a:avLst/>
              <a:gdLst>
                <a:gd name="T0" fmla="*/ 195 w 273"/>
                <a:gd name="T1" fmla="*/ 43 h 115"/>
                <a:gd name="T2" fmla="*/ 273 w 273"/>
                <a:gd name="T3" fmla="*/ 43 h 115"/>
                <a:gd name="T4" fmla="*/ 223 w 273"/>
                <a:gd name="T5" fmla="*/ 9 h 115"/>
                <a:gd name="T6" fmla="*/ 42 w 273"/>
                <a:gd name="T7" fmla="*/ 31 h 115"/>
                <a:gd name="T8" fmla="*/ 38 w 273"/>
                <a:gd name="T9" fmla="*/ 101 h 115"/>
                <a:gd name="T10" fmla="*/ 188 w 273"/>
                <a:gd name="T11" fmla="*/ 107 h 115"/>
                <a:gd name="T12" fmla="*/ 257 w 273"/>
                <a:gd name="T13" fmla="*/ 76 h 115"/>
                <a:gd name="T14" fmla="*/ 178 w 273"/>
                <a:gd name="T15" fmla="*/ 76 h 115"/>
                <a:gd name="T16" fmla="*/ 139 w 273"/>
                <a:gd name="T17" fmla="*/ 88 h 115"/>
                <a:gd name="T18" fmla="*/ 97 w 273"/>
                <a:gd name="T19" fmla="*/ 59 h 115"/>
                <a:gd name="T20" fmla="*/ 154 w 273"/>
                <a:gd name="T21" fmla="*/ 30 h 115"/>
                <a:gd name="T22" fmla="*/ 195 w 273"/>
                <a:gd name="T23" fmla="*/ 4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09" name="Freeform 9"/>
            <p:cNvSpPr>
              <a:spLocks/>
            </p:cNvSpPr>
            <p:nvPr userDrawn="1"/>
          </p:nvSpPr>
          <p:spPr bwMode="auto">
            <a:xfrm>
              <a:off x="5148263" y="847725"/>
              <a:ext cx="669925" cy="320675"/>
            </a:xfrm>
            <a:custGeom>
              <a:avLst/>
              <a:gdLst>
                <a:gd name="T0" fmla="*/ 258 w 422"/>
                <a:gd name="T1" fmla="*/ 0 h 202"/>
                <a:gd name="T2" fmla="*/ 190 w 422"/>
                <a:gd name="T3" fmla="*/ 154 h 202"/>
                <a:gd name="T4" fmla="*/ 422 w 422"/>
                <a:gd name="T5" fmla="*/ 154 h 202"/>
                <a:gd name="T6" fmla="*/ 400 w 422"/>
                <a:gd name="T7" fmla="*/ 202 h 202"/>
                <a:gd name="T8" fmla="*/ 0 w 422"/>
                <a:gd name="T9" fmla="*/ 202 h 202"/>
                <a:gd name="T10" fmla="*/ 90 w 422"/>
                <a:gd name="T11" fmla="*/ 0 h 202"/>
                <a:gd name="T12" fmla="*/ 258 w 422"/>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10" name="Line 50"/>
          <p:cNvSpPr>
            <a:spLocks noChangeShapeType="1"/>
          </p:cNvSpPr>
          <p:nvPr userDrawn="1"/>
        </p:nvSpPr>
        <p:spPr bwMode="auto">
          <a:xfrm>
            <a:off x="3557878" y="4016375"/>
            <a:ext cx="5076242"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nvGrpSpPr>
          <p:cNvPr id="111" name="Group 110"/>
          <p:cNvGrpSpPr/>
          <p:nvPr userDrawn="1"/>
        </p:nvGrpSpPr>
        <p:grpSpPr>
          <a:xfrm>
            <a:off x="3618854" y="2641600"/>
            <a:ext cx="4954290" cy="1060450"/>
            <a:chOff x="2074863" y="2641600"/>
            <a:chExt cx="4953000" cy="1060450"/>
          </a:xfrm>
        </p:grpSpPr>
        <p:sp>
          <p:nvSpPr>
            <p:cNvPr id="112" name="Freeform 51"/>
            <p:cNvSpPr>
              <a:spLocks noEditPoints="1"/>
            </p:cNvSpPr>
            <p:nvPr userDrawn="1"/>
          </p:nvSpPr>
          <p:spPr bwMode="auto">
            <a:xfrm>
              <a:off x="3027363" y="3448050"/>
              <a:ext cx="111125" cy="149225"/>
            </a:xfrm>
            <a:custGeom>
              <a:avLst/>
              <a:gdLst>
                <a:gd name="T0" fmla="*/ 19 w 35"/>
                <a:gd name="T1" fmla="*/ 0 h 47"/>
                <a:gd name="T2" fmla="*/ 32 w 35"/>
                <a:gd name="T3" fmla="*/ 12 h 47"/>
                <a:gd name="T4" fmla="*/ 25 w 35"/>
                <a:gd name="T5" fmla="*/ 21 h 47"/>
                <a:gd name="T6" fmla="*/ 25 w 35"/>
                <a:gd name="T7" fmla="*/ 21 h 47"/>
                <a:gd name="T8" fmla="*/ 35 w 35"/>
                <a:gd name="T9" fmla="*/ 33 h 47"/>
                <a:gd name="T10" fmla="*/ 19 w 35"/>
                <a:gd name="T11" fmla="*/ 47 h 47"/>
                <a:gd name="T12" fmla="*/ 0 w 35"/>
                <a:gd name="T13" fmla="*/ 47 h 47"/>
                <a:gd name="T14" fmla="*/ 0 w 35"/>
                <a:gd name="T15" fmla="*/ 0 h 47"/>
                <a:gd name="T16" fmla="*/ 19 w 35"/>
                <a:gd name="T17" fmla="*/ 0 h 47"/>
                <a:gd name="T18" fmla="*/ 17 w 35"/>
                <a:gd name="T19" fmla="*/ 19 h 47"/>
                <a:gd name="T20" fmla="*/ 25 w 35"/>
                <a:gd name="T21" fmla="*/ 13 h 47"/>
                <a:gd name="T22" fmla="*/ 17 w 35"/>
                <a:gd name="T23" fmla="*/ 6 h 47"/>
                <a:gd name="T24" fmla="*/ 8 w 35"/>
                <a:gd name="T25" fmla="*/ 6 h 47"/>
                <a:gd name="T26" fmla="*/ 8 w 35"/>
                <a:gd name="T27" fmla="*/ 19 h 47"/>
                <a:gd name="T28" fmla="*/ 17 w 35"/>
                <a:gd name="T29" fmla="*/ 19 h 47"/>
                <a:gd name="T30" fmla="*/ 19 w 35"/>
                <a:gd name="T31" fmla="*/ 41 h 47"/>
                <a:gd name="T32" fmla="*/ 28 w 35"/>
                <a:gd name="T33" fmla="*/ 33 h 47"/>
                <a:gd name="T34" fmla="*/ 19 w 35"/>
                <a:gd name="T35" fmla="*/ 25 h 47"/>
                <a:gd name="T36" fmla="*/ 8 w 35"/>
                <a:gd name="T37" fmla="*/ 25 h 47"/>
                <a:gd name="T38" fmla="*/ 8 w 35"/>
                <a:gd name="T39" fmla="*/ 41 h 47"/>
                <a:gd name="T40" fmla="*/ 19 w 35"/>
                <a:gd name="T41"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47">
                  <a:moveTo>
                    <a:pt x="19" y="0"/>
                  </a:moveTo>
                  <a:cubicBezTo>
                    <a:pt x="27" y="0"/>
                    <a:pt x="32" y="5"/>
                    <a:pt x="32" y="12"/>
                  </a:cubicBezTo>
                  <a:cubicBezTo>
                    <a:pt x="32" y="16"/>
                    <a:pt x="29" y="20"/>
                    <a:pt x="25" y="21"/>
                  </a:cubicBezTo>
                  <a:cubicBezTo>
                    <a:pt x="25" y="21"/>
                    <a:pt x="25" y="21"/>
                    <a:pt x="25" y="21"/>
                  </a:cubicBezTo>
                  <a:cubicBezTo>
                    <a:pt x="30" y="22"/>
                    <a:pt x="35" y="27"/>
                    <a:pt x="35" y="33"/>
                  </a:cubicBezTo>
                  <a:cubicBezTo>
                    <a:pt x="35" y="41"/>
                    <a:pt x="30" y="47"/>
                    <a:pt x="19" y="47"/>
                  </a:cubicBezTo>
                  <a:cubicBezTo>
                    <a:pt x="0" y="47"/>
                    <a:pt x="0" y="47"/>
                    <a:pt x="0" y="47"/>
                  </a:cubicBezTo>
                  <a:cubicBezTo>
                    <a:pt x="0" y="0"/>
                    <a:pt x="0" y="0"/>
                    <a:pt x="0" y="0"/>
                  </a:cubicBezTo>
                  <a:lnTo>
                    <a:pt x="19" y="0"/>
                  </a:lnTo>
                  <a:close/>
                  <a:moveTo>
                    <a:pt x="17" y="19"/>
                  </a:moveTo>
                  <a:cubicBezTo>
                    <a:pt x="22" y="19"/>
                    <a:pt x="25" y="16"/>
                    <a:pt x="25" y="13"/>
                  </a:cubicBezTo>
                  <a:cubicBezTo>
                    <a:pt x="25" y="9"/>
                    <a:pt x="22" y="6"/>
                    <a:pt x="17" y="6"/>
                  </a:cubicBezTo>
                  <a:cubicBezTo>
                    <a:pt x="8" y="6"/>
                    <a:pt x="8" y="6"/>
                    <a:pt x="8" y="6"/>
                  </a:cubicBezTo>
                  <a:cubicBezTo>
                    <a:pt x="8" y="19"/>
                    <a:pt x="8" y="19"/>
                    <a:pt x="8" y="19"/>
                  </a:cubicBezTo>
                  <a:lnTo>
                    <a:pt x="17" y="19"/>
                  </a:lnTo>
                  <a:close/>
                  <a:moveTo>
                    <a:pt x="19" y="41"/>
                  </a:moveTo>
                  <a:cubicBezTo>
                    <a:pt x="24" y="41"/>
                    <a:pt x="28" y="37"/>
                    <a:pt x="28" y="33"/>
                  </a:cubicBezTo>
                  <a:cubicBezTo>
                    <a:pt x="28" y="28"/>
                    <a:pt x="24" y="25"/>
                    <a:pt x="19" y="25"/>
                  </a:cubicBezTo>
                  <a:cubicBezTo>
                    <a:pt x="8" y="25"/>
                    <a:pt x="8" y="25"/>
                    <a:pt x="8" y="25"/>
                  </a:cubicBezTo>
                  <a:cubicBezTo>
                    <a:pt x="8" y="41"/>
                    <a:pt x="8" y="41"/>
                    <a:pt x="8" y="41"/>
                  </a:cubicBezTo>
                  <a:lnTo>
                    <a:pt x="19"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3" name="Freeform 52"/>
            <p:cNvSpPr>
              <a:spLocks/>
            </p:cNvSpPr>
            <p:nvPr userDrawn="1"/>
          </p:nvSpPr>
          <p:spPr bwMode="auto">
            <a:xfrm>
              <a:off x="31734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4" name="Freeform 53"/>
            <p:cNvSpPr>
              <a:spLocks/>
            </p:cNvSpPr>
            <p:nvPr userDrawn="1"/>
          </p:nvSpPr>
          <p:spPr bwMode="auto">
            <a:xfrm>
              <a:off x="3303588" y="3448050"/>
              <a:ext cx="136525" cy="149225"/>
            </a:xfrm>
            <a:custGeom>
              <a:avLst/>
              <a:gdLst>
                <a:gd name="T0" fmla="*/ 43 w 43"/>
                <a:gd name="T1" fmla="*/ 0 h 47"/>
                <a:gd name="T2" fmla="*/ 25 w 43"/>
                <a:gd name="T3" fmla="*/ 25 h 47"/>
                <a:gd name="T4" fmla="*/ 25 w 43"/>
                <a:gd name="T5" fmla="*/ 47 h 47"/>
                <a:gd name="T6" fmla="*/ 18 w 43"/>
                <a:gd name="T7" fmla="*/ 47 h 47"/>
                <a:gd name="T8" fmla="*/ 18 w 43"/>
                <a:gd name="T9" fmla="*/ 25 h 47"/>
                <a:gd name="T10" fmla="*/ 0 w 43"/>
                <a:gd name="T11" fmla="*/ 0 h 47"/>
                <a:gd name="T12" fmla="*/ 8 w 43"/>
                <a:gd name="T13" fmla="*/ 0 h 47"/>
                <a:gd name="T14" fmla="*/ 19 w 43"/>
                <a:gd name="T15" fmla="*/ 14 h 47"/>
                <a:gd name="T16" fmla="*/ 21 w 43"/>
                <a:gd name="T17" fmla="*/ 18 h 47"/>
                <a:gd name="T18" fmla="*/ 22 w 43"/>
                <a:gd name="T19" fmla="*/ 18 h 47"/>
                <a:gd name="T20" fmla="*/ 24 w 43"/>
                <a:gd name="T21" fmla="*/ 14 h 47"/>
                <a:gd name="T22" fmla="*/ 35 w 43"/>
                <a:gd name="T23" fmla="*/ 0 h 47"/>
                <a:gd name="T24" fmla="*/ 43 w 43"/>
                <a:gd name="T2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7">
                  <a:moveTo>
                    <a:pt x="43" y="0"/>
                  </a:moveTo>
                  <a:cubicBezTo>
                    <a:pt x="25" y="25"/>
                    <a:pt x="25" y="25"/>
                    <a:pt x="25" y="25"/>
                  </a:cubicBezTo>
                  <a:cubicBezTo>
                    <a:pt x="25" y="47"/>
                    <a:pt x="25" y="47"/>
                    <a:pt x="25" y="47"/>
                  </a:cubicBezTo>
                  <a:cubicBezTo>
                    <a:pt x="18" y="47"/>
                    <a:pt x="18" y="47"/>
                    <a:pt x="18" y="47"/>
                  </a:cubicBezTo>
                  <a:cubicBezTo>
                    <a:pt x="18" y="25"/>
                    <a:pt x="18" y="25"/>
                    <a:pt x="18" y="25"/>
                  </a:cubicBezTo>
                  <a:cubicBezTo>
                    <a:pt x="0" y="0"/>
                    <a:pt x="0" y="0"/>
                    <a:pt x="0" y="0"/>
                  </a:cubicBezTo>
                  <a:cubicBezTo>
                    <a:pt x="8" y="0"/>
                    <a:pt x="8" y="0"/>
                    <a:pt x="8" y="0"/>
                  </a:cubicBezTo>
                  <a:cubicBezTo>
                    <a:pt x="19" y="14"/>
                    <a:pt x="19" y="14"/>
                    <a:pt x="19" y="14"/>
                  </a:cubicBezTo>
                  <a:cubicBezTo>
                    <a:pt x="20" y="16"/>
                    <a:pt x="21" y="18"/>
                    <a:pt x="21" y="18"/>
                  </a:cubicBezTo>
                  <a:cubicBezTo>
                    <a:pt x="22" y="18"/>
                    <a:pt x="22" y="18"/>
                    <a:pt x="22" y="18"/>
                  </a:cubicBezTo>
                  <a:cubicBezTo>
                    <a:pt x="22" y="18"/>
                    <a:pt x="23" y="16"/>
                    <a:pt x="24" y="14"/>
                  </a:cubicBezTo>
                  <a:cubicBezTo>
                    <a:pt x="35" y="0"/>
                    <a:pt x="35" y="0"/>
                    <a:pt x="35" y="0"/>
                  </a:cubicBezTo>
                  <a:lnTo>
                    <a:pt x="4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5" name="Freeform 54"/>
            <p:cNvSpPr>
              <a:spLocks noEditPoints="1"/>
            </p:cNvSpPr>
            <p:nvPr userDrawn="1"/>
          </p:nvSpPr>
          <p:spPr bwMode="auto">
            <a:xfrm>
              <a:off x="3446463" y="3444875"/>
              <a:ext cx="152400" cy="155575"/>
            </a:xfrm>
            <a:custGeom>
              <a:avLst/>
              <a:gdLst>
                <a:gd name="T0" fmla="*/ 24 w 48"/>
                <a:gd name="T1" fmla="*/ 0 h 49"/>
                <a:gd name="T2" fmla="*/ 48 w 48"/>
                <a:gd name="T3" fmla="*/ 24 h 49"/>
                <a:gd name="T4" fmla="*/ 24 w 48"/>
                <a:gd name="T5" fmla="*/ 49 h 49"/>
                <a:gd name="T6" fmla="*/ 0 w 48"/>
                <a:gd name="T7" fmla="*/ 24 h 49"/>
                <a:gd name="T8" fmla="*/ 24 w 48"/>
                <a:gd name="T9" fmla="*/ 0 h 49"/>
                <a:gd name="T10" fmla="*/ 24 w 48"/>
                <a:gd name="T11" fmla="*/ 41 h 49"/>
                <a:gd name="T12" fmla="*/ 41 w 48"/>
                <a:gd name="T13" fmla="*/ 24 h 49"/>
                <a:gd name="T14" fmla="*/ 24 w 48"/>
                <a:gd name="T15" fmla="*/ 7 h 49"/>
                <a:gd name="T16" fmla="*/ 7 w 48"/>
                <a:gd name="T17" fmla="*/ 24 h 49"/>
                <a:gd name="T18" fmla="*/ 24 w 48"/>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9">
                  <a:moveTo>
                    <a:pt x="24" y="0"/>
                  </a:moveTo>
                  <a:cubicBezTo>
                    <a:pt x="37" y="0"/>
                    <a:pt x="48" y="10"/>
                    <a:pt x="48" y="24"/>
                  </a:cubicBezTo>
                  <a:cubicBezTo>
                    <a:pt x="48" y="39"/>
                    <a:pt x="37"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4" y="7"/>
                    <a:pt x="7" y="14"/>
                    <a:pt x="7" y="24"/>
                  </a:cubicBezTo>
                  <a:cubicBezTo>
                    <a:pt x="7" y="35"/>
                    <a:pt x="14"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6" name="Freeform 55"/>
            <p:cNvSpPr>
              <a:spLocks/>
            </p:cNvSpPr>
            <p:nvPr userDrawn="1"/>
          </p:nvSpPr>
          <p:spPr bwMode="auto">
            <a:xfrm>
              <a:off x="3633788" y="3448050"/>
              <a:ext cx="123825" cy="149225"/>
            </a:xfrm>
            <a:custGeom>
              <a:avLst/>
              <a:gdLst>
                <a:gd name="T0" fmla="*/ 39 w 39"/>
                <a:gd name="T1" fmla="*/ 0 h 47"/>
                <a:gd name="T2" fmla="*/ 39 w 39"/>
                <a:gd name="T3" fmla="*/ 47 h 47"/>
                <a:gd name="T4" fmla="*/ 32 w 39"/>
                <a:gd name="T5" fmla="*/ 47 h 47"/>
                <a:gd name="T6" fmla="*/ 15 w 39"/>
                <a:gd name="T7" fmla="*/ 24 h 47"/>
                <a:gd name="T8" fmla="*/ 7 w 39"/>
                <a:gd name="T9" fmla="*/ 12 h 47"/>
                <a:gd name="T10" fmla="*/ 7 w 39"/>
                <a:gd name="T11" fmla="*/ 12 h 47"/>
                <a:gd name="T12" fmla="*/ 7 w 39"/>
                <a:gd name="T13" fmla="*/ 27 h 47"/>
                <a:gd name="T14" fmla="*/ 7 w 39"/>
                <a:gd name="T15" fmla="*/ 47 h 47"/>
                <a:gd name="T16" fmla="*/ 0 w 39"/>
                <a:gd name="T17" fmla="*/ 47 h 47"/>
                <a:gd name="T18" fmla="*/ 0 w 39"/>
                <a:gd name="T19" fmla="*/ 0 h 47"/>
                <a:gd name="T20" fmla="*/ 7 w 39"/>
                <a:gd name="T21" fmla="*/ 0 h 47"/>
                <a:gd name="T22" fmla="*/ 24 w 39"/>
                <a:gd name="T23" fmla="*/ 23 h 47"/>
                <a:gd name="T24" fmla="*/ 32 w 39"/>
                <a:gd name="T25" fmla="*/ 34 h 47"/>
                <a:gd name="T26" fmla="*/ 32 w 39"/>
                <a:gd name="T27" fmla="*/ 34 h 47"/>
                <a:gd name="T28" fmla="*/ 32 w 39"/>
                <a:gd name="T29" fmla="*/ 20 h 47"/>
                <a:gd name="T30" fmla="*/ 32 w 39"/>
                <a:gd name="T31" fmla="*/ 0 h 47"/>
                <a:gd name="T32" fmla="*/ 39 w 39"/>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47">
                  <a:moveTo>
                    <a:pt x="39" y="0"/>
                  </a:moveTo>
                  <a:cubicBezTo>
                    <a:pt x="39" y="47"/>
                    <a:pt x="39" y="47"/>
                    <a:pt x="39" y="47"/>
                  </a:cubicBezTo>
                  <a:cubicBezTo>
                    <a:pt x="32" y="47"/>
                    <a:pt x="32" y="47"/>
                    <a:pt x="32" y="47"/>
                  </a:cubicBezTo>
                  <a:cubicBezTo>
                    <a:pt x="15" y="24"/>
                    <a:pt x="15" y="24"/>
                    <a:pt x="15" y="24"/>
                  </a:cubicBezTo>
                  <a:cubicBezTo>
                    <a:pt x="11" y="18"/>
                    <a:pt x="7" y="12"/>
                    <a:pt x="7" y="12"/>
                  </a:cubicBezTo>
                  <a:cubicBezTo>
                    <a:pt x="7" y="12"/>
                    <a:pt x="7" y="12"/>
                    <a:pt x="7" y="12"/>
                  </a:cubicBezTo>
                  <a:cubicBezTo>
                    <a:pt x="7" y="12"/>
                    <a:pt x="7" y="19"/>
                    <a:pt x="7" y="27"/>
                  </a:cubicBezTo>
                  <a:cubicBezTo>
                    <a:pt x="7" y="47"/>
                    <a:pt x="7" y="47"/>
                    <a:pt x="7" y="47"/>
                  </a:cubicBezTo>
                  <a:cubicBezTo>
                    <a:pt x="0" y="47"/>
                    <a:pt x="0" y="47"/>
                    <a:pt x="0" y="47"/>
                  </a:cubicBezTo>
                  <a:cubicBezTo>
                    <a:pt x="0" y="0"/>
                    <a:pt x="0" y="0"/>
                    <a:pt x="0" y="0"/>
                  </a:cubicBezTo>
                  <a:cubicBezTo>
                    <a:pt x="7" y="0"/>
                    <a:pt x="7" y="0"/>
                    <a:pt x="7" y="0"/>
                  </a:cubicBezTo>
                  <a:cubicBezTo>
                    <a:pt x="24" y="23"/>
                    <a:pt x="24" y="23"/>
                    <a:pt x="24" y="23"/>
                  </a:cubicBezTo>
                  <a:cubicBezTo>
                    <a:pt x="27" y="28"/>
                    <a:pt x="32" y="34"/>
                    <a:pt x="32" y="34"/>
                  </a:cubicBezTo>
                  <a:cubicBezTo>
                    <a:pt x="32" y="34"/>
                    <a:pt x="32" y="34"/>
                    <a:pt x="32" y="34"/>
                  </a:cubicBezTo>
                  <a:cubicBezTo>
                    <a:pt x="32" y="34"/>
                    <a:pt x="32" y="27"/>
                    <a:pt x="32" y="20"/>
                  </a:cubicBezTo>
                  <a:cubicBezTo>
                    <a:pt x="32" y="0"/>
                    <a:pt x="32" y="0"/>
                    <a:pt x="32" y="0"/>
                  </a:cubicBezTo>
                  <a:lnTo>
                    <a:pt x="3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7" name="Freeform 56"/>
            <p:cNvSpPr>
              <a:spLocks noEditPoints="1"/>
            </p:cNvSpPr>
            <p:nvPr userDrawn="1"/>
          </p:nvSpPr>
          <p:spPr bwMode="auto">
            <a:xfrm>
              <a:off x="3805238" y="3448050"/>
              <a:ext cx="139700" cy="149225"/>
            </a:xfrm>
            <a:custGeom>
              <a:avLst/>
              <a:gdLst>
                <a:gd name="T0" fmla="*/ 20 w 44"/>
                <a:gd name="T1" fmla="*/ 0 h 47"/>
                <a:gd name="T2" fmla="*/ 44 w 44"/>
                <a:gd name="T3" fmla="*/ 24 h 47"/>
                <a:gd name="T4" fmla="*/ 20 w 44"/>
                <a:gd name="T5" fmla="*/ 47 h 47"/>
                <a:gd name="T6" fmla="*/ 0 w 44"/>
                <a:gd name="T7" fmla="*/ 47 h 47"/>
                <a:gd name="T8" fmla="*/ 0 w 44"/>
                <a:gd name="T9" fmla="*/ 0 h 47"/>
                <a:gd name="T10" fmla="*/ 20 w 44"/>
                <a:gd name="T11" fmla="*/ 0 h 47"/>
                <a:gd name="T12" fmla="*/ 20 w 44"/>
                <a:gd name="T13" fmla="*/ 40 h 47"/>
                <a:gd name="T14" fmla="*/ 36 w 44"/>
                <a:gd name="T15" fmla="*/ 24 h 47"/>
                <a:gd name="T16" fmla="*/ 20 w 44"/>
                <a:gd name="T17" fmla="*/ 7 h 47"/>
                <a:gd name="T18" fmla="*/ 7 w 44"/>
                <a:gd name="T19" fmla="*/ 7 h 47"/>
                <a:gd name="T20" fmla="*/ 7 w 44"/>
                <a:gd name="T21" fmla="*/ 40 h 47"/>
                <a:gd name="T22" fmla="*/ 20 w 44"/>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47">
                  <a:moveTo>
                    <a:pt x="20" y="0"/>
                  </a:moveTo>
                  <a:cubicBezTo>
                    <a:pt x="33" y="0"/>
                    <a:pt x="44" y="10"/>
                    <a:pt x="44" y="24"/>
                  </a:cubicBezTo>
                  <a:cubicBezTo>
                    <a:pt x="44" y="38"/>
                    <a:pt x="33" y="47"/>
                    <a:pt x="20" y="47"/>
                  </a:cubicBezTo>
                  <a:cubicBezTo>
                    <a:pt x="0" y="47"/>
                    <a:pt x="0" y="47"/>
                    <a:pt x="0" y="47"/>
                  </a:cubicBezTo>
                  <a:cubicBezTo>
                    <a:pt x="0" y="0"/>
                    <a:pt x="0" y="0"/>
                    <a:pt x="0" y="0"/>
                  </a:cubicBezTo>
                  <a:lnTo>
                    <a:pt x="20" y="0"/>
                  </a:lnTo>
                  <a:close/>
                  <a:moveTo>
                    <a:pt x="20" y="40"/>
                  </a:moveTo>
                  <a:cubicBezTo>
                    <a:pt x="29" y="40"/>
                    <a:pt x="36" y="34"/>
                    <a:pt x="36" y="24"/>
                  </a:cubicBezTo>
                  <a:cubicBezTo>
                    <a:pt x="36" y="13"/>
                    <a:pt x="29" y="7"/>
                    <a:pt x="20" y="7"/>
                  </a:cubicBezTo>
                  <a:cubicBezTo>
                    <a:pt x="7" y="7"/>
                    <a:pt x="7" y="7"/>
                    <a:pt x="7" y="7"/>
                  </a:cubicBezTo>
                  <a:cubicBezTo>
                    <a:pt x="7" y="40"/>
                    <a:pt x="7" y="40"/>
                    <a:pt x="7" y="40"/>
                  </a:cubicBezTo>
                  <a:lnTo>
                    <a:pt x="20"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8" name="Freeform 57"/>
            <p:cNvSpPr>
              <a:spLocks/>
            </p:cNvSpPr>
            <p:nvPr userDrawn="1"/>
          </p:nvSpPr>
          <p:spPr bwMode="auto">
            <a:xfrm>
              <a:off x="4027488" y="3448050"/>
              <a:ext cx="117475" cy="149225"/>
            </a:xfrm>
            <a:custGeom>
              <a:avLst/>
              <a:gdLst>
                <a:gd name="T0" fmla="*/ 74 w 74"/>
                <a:gd name="T1" fmla="*/ 0 h 94"/>
                <a:gd name="T2" fmla="*/ 74 w 74"/>
                <a:gd name="T3" fmla="*/ 14 h 94"/>
                <a:gd name="T4" fmla="*/ 44 w 74"/>
                <a:gd name="T5" fmla="*/ 14 h 94"/>
                <a:gd name="T6" fmla="*/ 44 w 74"/>
                <a:gd name="T7" fmla="*/ 94 h 94"/>
                <a:gd name="T8" fmla="*/ 30 w 74"/>
                <a:gd name="T9" fmla="*/ 94 h 94"/>
                <a:gd name="T10" fmla="*/ 30 w 74"/>
                <a:gd name="T11" fmla="*/ 14 h 94"/>
                <a:gd name="T12" fmla="*/ 0 w 74"/>
                <a:gd name="T13" fmla="*/ 14 h 94"/>
                <a:gd name="T14" fmla="*/ 0 w 74"/>
                <a:gd name="T15" fmla="*/ 0 h 94"/>
                <a:gd name="T16" fmla="*/ 74 w 74"/>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4">
                  <a:moveTo>
                    <a:pt x="74" y="0"/>
                  </a:moveTo>
                  <a:lnTo>
                    <a:pt x="74" y="14"/>
                  </a:lnTo>
                  <a:lnTo>
                    <a:pt x="44" y="14"/>
                  </a:lnTo>
                  <a:lnTo>
                    <a:pt x="44" y="94"/>
                  </a:lnTo>
                  <a:lnTo>
                    <a:pt x="30" y="94"/>
                  </a:lnTo>
                  <a:lnTo>
                    <a:pt x="30" y="14"/>
                  </a:lnTo>
                  <a:lnTo>
                    <a:pt x="0" y="14"/>
                  </a:lnTo>
                  <a:lnTo>
                    <a:pt x="0" y="0"/>
                  </a:lnTo>
                  <a:lnTo>
                    <a:pt x="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19" name="Freeform 58"/>
            <p:cNvSpPr>
              <a:spLocks/>
            </p:cNvSpPr>
            <p:nvPr userDrawn="1"/>
          </p:nvSpPr>
          <p:spPr bwMode="auto">
            <a:xfrm>
              <a:off x="4176713" y="3448050"/>
              <a:ext cx="120650" cy="149225"/>
            </a:xfrm>
            <a:custGeom>
              <a:avLst/>
              <a:gdLst>
                <a:gd name="T0" fmla="*/ 76 w 76"/>
                <a:gd name="T1" fmla="*/ 0 h 94"/>
                <a:gd name="T2" fmla="*/ 76 w 76"/>
                <a:gd name="T3" fmla="*/ 94 h 94"/>
                <a:gd name="T4" fmla="*/ 60 w 76"/>
                <a:gd name="T5" fmla="*/ 94 h 94"/>
                <a:gd name="T6" fmla="*/ 60 w 76"/>
                <a:gd name="T7" fmla="*/ 52 h 94"/>
                <a:gd name="T8" fmla="*/ 16 w 76"/>
                <a:gd name="T9" fmla="*/ 52 h 94"/>
                <a:gd name="T10" fmla="*/ 16 w 76"/>
                <a:gd name="T11" fmla="*/ 94 h 94"/>
                <a:gd name="T12" fmla="*/ 0 w 76"/>
                <a:gd name="T13" fmla="*/ 94 h 94"/>
                <a:gd name="T14" fmla="*/ 0 w 76"/>
                <a:gd name="T15" fmla="*/ 0 h 94"/>
                <a:gd name="T16" fmla="*/ 16 w 76"/>
                <a:gd name="T17" fmla="*/ 0 h 94"/>
                <a:gd name="T18" fmla="*/ 16 w 76"/>
                <a:gd name="T19" fmla="*/ 38 h 94"/>
                <a:gd name="T20" fmla="*/ 60 w 76"/>
                <a:gd name="T21" fmla="*/ 38 h 94"/>
                <a:gd name="T22" fmla="*/ 60 w 76"/>
                <a:gd name="T23" fmla="*/ 0 h 94"/>
                <a:gd name="T24" fmla="*/ 76 w 76"/>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94">
                  <a:moveTo>
                    <a:pt x="76" y="0"/>
                  </a:moveTo>
                  <a:lnTo>
                    <a:pt x="76" y="94"/>
                  </a:lnTo>
                  <a:lnTo>
                    <a:pt x="60" y="94"/>
                  </a:lnTo>
                  <a:lnTo>
                    <a:pt x="60" y="52"/>
                  </a:lnTo>
                  <a:lnTo>
                    <a:pt x="16" y="52"/>
                  </a:lnTo>
                  <a:lnTo>
                    <a:pt x="16" y="94"/>
                  </a:lnTo>
                  <a:lnTo>
                    <a:pt x="0" y="94"/>
                  </a:lnTo>
                  <a:lnTo>
                    <a:pt x="0" y="0"/>
                  </a:lnTo>
                  <a:lnTo>
                    <a:pt x="16" y="0"/>
                  </a:lnTo>
                  <a:lnTo>
                    <a:pt x="16" y="38"/>
                  </a:lnTo>
                  <a:lnTo>
                    <a:pt x="60" y="38"/>
                  </a:lnTo>
                  <a:lnTo>
                    <a:pt x="6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0" name="Freeform 59"/>
            <p:cNvSpPr>
              <a:spLocks/>
            </p:cNvSpPr>
            <p:nvPr userDrawn="1"/>
          </p:nvSpPr>
          <p:spPr bwMode="auto">
            <a:xfrm>
              <a:off x="4341813" y="3448050"/>
              <a:ext cx="104775" cy="149225"/>
            </a:xfrm>
            <a:custGeom>
              <a:avLst/>
              <a:gdLst>
                <a:gd name="T0" fmla="*/ 66 w 66"/>
                <a:gd name="T1" fmla="*/ 80 h 94"/>
                <a:gd name="T2" fmla="*/ 66 w 66"/>
                <a:gd name="T3" fmla="*/ 94 h 94"/>
                <a:gd name="T4" fmla="*/ 0 w 66"/>
                <a:gd name="T5" fmla="*/ 94 h 94"/>
                <a:gd name="T6" fmla="*/ 0 w 66"/>
                <a:gd name="T7" fmla="*/ 0 h 94"/>
                <a:gd name="T8" fmla="*/ 64 w 66"/>
                <a:gd name="T9" fmla="*/ 0 h 94"/>
                <a:gd name="T10" fmla="*/ 64 w 66"/>
                <a:gd name="T11" fmla="*/ 14 h 94"/>
                <a:gd name="T12" fmla="*/ 16 w 66"/>
                <a:gd name="T13" fmla="*/ 14 h 94"/>
                <a:gd name="T14" fmla="*/ 16 w 66"/>
                <a:gd name="T15" fmla="*/ 38 h 94"/>
                <a:gd name="T16" fmla="*/ 54 w 66"/>
                <a:gd name="T17" fmla="*/ 38 h 94"/>
                <a:gd name="T18" fmla="*/ 54 w 66"/>
                <a:gd name="T19" fmla="*/ 52 h 94"/>
                <a:gd name="T20" fmla="*/ 16 w 66"/>
                <a:gd name="T21" fmla="*/ 52 h 94"/>
                <a:gd name="T22" fmla="*/ 16 w 66"/>
                <a:gd name="T23" fmla="*/ 80 h 94"/>
                <a:gd name="T24" fmla="*/ 66 w 66"/>
                <a:gd name="T25" fmla="*/ 8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94">
                  <a:moveTo>
                    <a:pt x="66" y="80"/>
                  </a:moveTo>
                  <a:lnTo>
                    <a:pt x="66" y="94"/>
                  </a:lnTo>
                  <a:lnTo>
                    <a:pt x="0" y="94"/>
                  </a:lnTo>
                  <a:lnTo>
                    <a:pt x="0" y="0"/>
                  </a:lnTo>
                  <a:lnTo>
                    <a:pt x="64" y="0"/>
                  </a:lnTo>
                  <a:lnTo>
                    <a:pt x="64" y="14"/>
                  </a:lnTo>
                  <a:lnTo>
                    <a:pt x="16" y="14"/>
                  </a:lnTo>
                  <a:lnTo>
                    <a:pt x="16" y="38"/>
                  </a:lnTo>
                  <a:lnTo>
                    <a:pt x="54" y="38"/>
                  </a:lnTo>
                  <a:lnTo>
                    <a:pt x="54" y="52"/>
                  </a:lnTo>
                  <a:lnTo>
                    <a:pt x="16" y="52"/>
                  </a:lnTo>
                  <a:lnTo>
                    <a:pt x="16" y="80"/>
                  </a:lnTo>
                  <a:lnTo>
                    <a:pt x="66"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1" name="Freeform 60"/>
            <p:cNvSpPr>
              <a:spLocks/>
            </p:cNvSpPr>
            <p:nvPr userDrawn="1"/>
          </p:nvSpPr>
          <p:spPr bwMode="auto">
            <a:xfrm>
              <a:off x="4538663" y="3444875"/>
              <a:ext cx="146050" cy="155575"/>
            </a:xfrm>
            <a:custGeom>
              <a:avLst/>
              <a:gdLst>
                <a:gd name="T0" fmla="*/ 38 w 46"/>
                <a:gd name="T1" fmla="*/ 14 h 49"/>
                <a:gd name="T2" fmla="*/ 24 w 46"/>
                <a:gd name="T3" fmla="*/ 7 h 49"/>
                <a:gd name="T4" fmla="*/ 7 w 46"/>
                <a:gd name="T5" fmla="*/ 24 h 49"/>
                <a:gd name="T6" fmla="*/ 24 w 46"/>
                <a:gd name="T7" fmla="*/ 41 h 49"/>
                <a:gd name="T8" fmla="*/ 39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8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8" y="14"/>
                  </a:moveTo>
                  <a:cubicBezTo>
                    <a:pt x="35" y="10"/>
                    <a:pt x="30" y="7"/>
                    <a:pt x="24" y="7"/>
                  </a:cubicBezTo>
                  <a:cubicBezTo>
                    <a:pt x="14" y="7"/>
                    <a:pt x="7" y="14"/>
                    <a:pt x="7" y="24"/>
                  </a:cubicBezTo>
                  <a:cubicBezTo>
                    <a:pt x="7" y="35"/>
                    <a:pt x="15" y="41"/>
                    <a:pt x="24" y="41"/>
                  </a:cubicBezTo>
                  <a:cubicBezTo>
                    <a:pt x="30" y="41"/>
                    <a:pt x="36" y="38"/>
                    <a:pt x="39" y="33"/>
                  </a:cubicBezTo>
                  <a:cubicBezTo>
                    <a:pt x="46" y="35"/>
                    <a:pt x="46" y="35"/>
                    <a:pt x="46" y="35"/>
                  </a:cubicBezTo>
                  <a:cubicBezTo>
                    <a:pt x="42" y="43"/>
                    <a:pt x="34" y="49"/>
                    <a:pt x="24" y="49"/>
                  </a:cubicBezTo>
                  <a:cubicBezTo>
                    <a:pt x="11" y="49"/>
                    <a:pt x="0" y="39"/>
                    <a:pt x="0" y="24"/>
                  </a:cubicBezTo>
                  <a:cubicBezTo>
                    <a:pt x="0" y="10"/>
                    <a:pt x="11" y="0"/>
                    <a:pt x="24" y="0"/>
                  </a:cubicBezTo>
                  <a:cubicBezTo>
                    <a:pt x="33" y="0"/>
                    <a:pt x="41" y="5"/>
                    <a:pt x="45" y="12"/>
                  </a:cubicBezTo>
                  <a:lnTo>
                    <a:pt x="38"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2" name="Freeform 61"/>
            <p:cNvSpPr>
              <a:spLocks noEditPoints="1"/>
            </p:cNvSpPr>
            <p:nvPr userDrawn="1"/>
          </p:nvSpPr>
          <p:spPr bwMode="auto">
            <a:xfrm>
              <a:off x="4706938" y="3444875"/>
              <a:ext cx="155575" cy="155575"/>
            </a:xfrm>
            <a:custGeom>
              <a:avLst/>
              <a:gdLst>
                <a:gd name="T0" fmla="*/ 24 w 49"/>
                <a:gd name="T1" fmla="*/ 0 h 49"/>
                <a:gd name="T2" fmla="*/ 49 w 49"/>
                <a:gd name="T3" fmla="*/ 24 h 49"/>
                <a:gd name="T4" fmla="*/ 24 w 49"/>
                <a:gd name="T5" fmla="*/ 49 h 49"/>
                <a:gd name="T6" fmla="*/ 0 w 49"/>
                <a:gd name="T7" fmla="*/ 24 h 49"/>
                <a:gd name="T8" fmla="*/ 24 w 49"/>
                <a:gd name="T9" fmla="*/ 0 h 49"/>
                <a:gd name="T10" fmla="*/ 24 w 49"/>
                <a:gd name="T11" fmla="*/ 41 h 49"/>
                <a:gd name="T12" fmla="*/ 41 w 49"/>
                <a:gd name="T13" fmla="*/ 24 h 49"/>
                <a:gd name="T14" fmla="*/ 24 w 49"/>
                <a:gd name="T15" fmla="*/ 7 h 49"/>
                <a:gd name="T16" fmla="*/ 8 w 49"/>
                <a:gd name="T17" fmla="*/ 24 h 49"/>
                <a:gd name="T18" fmla="*/ 24 w 49"/>
                <a:gd name="T19"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49">
                  <a:moveTo>
                    <a:pt x="24" y="0"/>
                  </a:moveTo>
                  <a:cubicBezTo>
                    <a:pt x="38" y="0"/>
                    <a:pt x="49" y="10"/>
                    <a:pt x="49" y="24"/>
                  </a:cubicBezTo>
                  <a:cubicBezTo>
                    <a:pt x="49" y="39"/>
                    <a:pt x="38" y="49"/>
                    <a:pt x="24" y="49"/>
                  </a:cubicBezTo>
                  <a:cubicBezTo>
                    <a:pt x="11" y="49"/>
                    <a:pt x="0" y="39"/>
                    <a:pt x="0" y="24"/>
                  </a:cubicBezTo>
                  <a:cubicBezTo>
                    <a:pt x="0" y="10"/>
                    <a:pt x="11" y="0"/>
                    <a:pt x="24" y="0"/>
                  </a:cubicBezTo>
                  <a:moveTo>
                    <a:pt x="24" y="41"/>
                  </a:moveTo>
                  <a:cubicBezTo>
                    <a:pt x="34" y="41"/>
                    <a:pt x="41" y="35"/>
                    <a:pt x="41" y="24"/>
                  </a:cubicBezTo>
                  <a:cubicBezTo>
                    <a:pt x="41" y="14"/>
                    <a:pt x="34" y="7"/>
                    <a:pt x="24" y="7"/>
                  </a:cubicBezTo>
                  <a:cubicBezTo>
                    <a:pt x="15" y="7"/>
                    <a:pt x="8" y="14"/>
                    <a:pt x="8" y="24"/>
                  </a:cubicBezTo>
                  <a:cubicBezTo>
                    <a:pt x="8" y="35"/>
                    <a:pt x="15" y="41"/>
                    <a:pt x="24"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3" name="Freeform 62"/>
            <p:cNvSpPr>
              <a:spLocks/>
            </p:cNvSpPr>
            <p:nvPr userDrawn="1"/>
          </p:nvSpPr>
          <p:spPr bwMode="auto">
            <a:xfrm>
              <a:off x="4894263" y="3448050"/>
              <a:ext cx="127000" cy="149225"/>
            </a:xfrm>
            <a:custGeom>
              <a:avLst/>
              <a:gdLst>
                <a:gd name="T0" fmla="*/ 40 w 40"/>
                <a:gd name="T1" fmla="*/ 0 h 47"/>
                <a:gd name="T2" fmla="*/ 40 w 40"/>
                <a:gd name="T3" fmla="*/ 47 h 47"/>
                <a:gd name="T4" fmla="*/ 33 w 40"/>
                <a:gd name="T5" fmla="*/ 47 h 47"/>
                <a:gd name="T6" fmla="*/ 16 w 40"/>
                <a:gd name="T7" fmla="*/ 24 h 47"/>
                <a:gd name="T8" fmla="*/ 8 w 40"/>
                <a:gd name="T9" fmla="*/ 12 h 47"/>
                <a:gd name="T10" fmla="*/ 7 w 40"/>
                <a:gd name="T11" fmla="*/ 12 h 47"/>
                <a:gd name="T12" fmla="*/ 8 w 40"/>
                <a:gd name="T13" fmla="*/ 27 h 47"/>
                <a:gd name="T14" fmla="*/ 8 w 40"/>
                <a:gd name="T15" fmla="*/ 47 h 47"/>
                <a:gd name="T16" fmla="*/ 0 w 40"/>
                <a:gd name="T17" fmla="*/ 47 h 47"/>
                <a:gd name="T18" fmla="*/ 0 w 40"/>
                <a:gd name="T19" fmla="*/ 0 h 47"/>
                <a:gd name="T20" fmla="*/ 7 w 40"/>
                <a:gd name="T21" fmla="*/ 0 h 47"/>
                <a:gd name="T22" fmla="*/ 24 w 40"/>
                <a:gd name="T23" fmla="*/ 23 h 47"/>
                <a:gd name="T24" fmla="*/ 32 w 40"/>
                <a:gd name="T25" fmla="*/ 34 h 47"/>
                <a:gd name="T26" fmla="*/ 32 w 40"/>
                <a:gd name="T27" fmla="*/ 34 h 47"/>
                <a:gd name="T28" fmla="*/ 32 w 40"/>
                <a:gd name="T29" fmla="*/ 20 h 47"/>
                <a:gd name="T30" fmla="*/ 32 w 40"/>
                <a:gd name="T31" fmla="*/ 0 h 47"/>
                <a:gd name="T32" fmla="*/ 40 w 40"/>
                <a:gd name="T33"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47">
                  <a:moveTo>
                    <a:pt x="40" y="0"/>
                  </a:moveTo>
                  <a:cubicBezTo>
                    <a:pt x="40" y="47"/>
                    <a:pt x="40" y="47"/>
                    <a:pt x="40" y="47"/>
                  </a:cubicBezTo>
                  <a:cubicBezTo>
                    <a:pt x="33" y="47"/>
                    <a:pt x="33" y="47"/>
                    <a:pt x="33" y="47"/>
                  </a:cubicBezTo>
                  <a:cubicBezTo>
                    <a:pt x="16" y="24"/>
                    <a:pt x="16" y="24"/>
                    <a:pt x="16" y="24"/>
                  </a:cubicBezTo>
                  <a:cubicBezTo>
                    <a:pt x="12" y="18"/>
                    <a:pt x="8" y="12"/>
                    <a:pt x="8" y="12"/>
                  </a:cubicBezTo>
                  <a:cubicBezTo>
                    <a:pt x="7" y="12"/>
                    <a:pt x="7" y="12"/>
                    <a:pt x="7" y="12"/>
                  </a:cubicBezTo>
                  <a:cubicBezTo>
                    <a:pt x="7" y="12"/>
                    <a:pt x="8" y="19"/>
                    <a:pt x="8" y="27"/>
                  </a:cubicBezTo>
                  <a:cubicBezTo>
                    <a:pt x="8" y="47"/>
                    <a:pt x="8" y="47"/>
                    <a:pt x="8" y="47"/>
                  </a:cubicBezTo>
                  <a:cubicBezTo>
                    <a:pt x="0" y="47"/>
                    <a:pt x="0" y="47"/>
                    <a:pt x="0" y="47"/>
                  </a:cubicBezTo>
                  <a:cubicBezTo>
                    <a:pt x="0" y="0"/>
                    <a:pt x="0" y="0"/>
                    <a:pt x="0" y="0"/>
                  </a:cubicBezTo>
                  <a:cubicBezTo>
                    <a:pt x="7" y="0"/>
                    <a:pt x="7" y="0"/>
                    <a:pt x="7" y="0"/>
                  </a:cubicBezTo>
                  <a:cubicBezTo>
                    <a:pt x="24" y="23"/>
                    <a:pt x="24" y="23"/>
                    <a:pt x="24" y="23"/>
                  </a:cubicBezTo>
                  <a:cubicBezTo>
                    <a:pt x="28" y="28"/>
                    <a:pt x="32" y="34"/>
                    <a:pt x="32" y="34"/>
                  </a:cubicBezTo>
                  <a:cubicBezTo>
                    <a:pt x="32" y="34"/>
                    <a:pt x="32" y="34"/>
                    <a:pt x="32" y="34"/>
                  </a:cubicBezTo>
                  <a:cubicBezTo>
                    <a:pt x="32" y="34"/>
                    <a:pt x="32" y="27"/>
                    <a:pt x="32" y="20"/>
                  </a:cubicBezTo>
                  <a:cubicBezTo>
                    <a:pt x="32" y="0"/>
                    <a:pt x="32" y="0"/>
                    <a:pt x="32" y="0"/>
                  </a:cubicBez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4" name="Freeform 63"/>
            <p:cNvSpPr>
              <a:spLocks/>
            </p:cNvSpPr>
            <p:nvPr userDrawn="1"/>
          </p:nvSpPr>
          <p:spPr bwMode="auto">
            <a:xfrm>
              <a:off x="5049838" y="3448050"/>
              <a:ext cx="120650" cy="149225"/>
            </a:xfrm>
            <a:custGeom>
              <a:avLst/>
              <a:gdLst>
                <a:gd name="T0" fmla="*/ 76 w 76"/>
                <a:gd name="T1" fmla="*/ 0 h 94"/>
                <a:gd name="T2" fmla="*/ 76 w 76"/>
                <a:gd name="T3" fmla="*/ 14 h 94"/>
                <a:gd name="T4" fmla="*/ 46 w 76"/>
                <a:gd name="T5" fmla="*/ 14 h 94"/>
                <a:gd name="T6" fmla="*/ 46 w 76"/>
                <a:gd name="T7" fmla="*/ 94 h 94"/>
                <a:gd name="T8" fmla="*/ 32 w 76"/>
                <a:gd name="T9" fmla="*/ 94 h 94"/>
                <a:gd name="T10" fmla="*/ 32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2" y="94"/>
                  </a:lnTo>
                  <a:lnTo>
                    <a:pt x="32"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5" name="Freeform 64"/>
            <p:cNvSpPr>
              <a:spLocks noEditPoints="1"/>
            </p:cNvSpPr>
            <p:nvPr userDrawn="1"/>
          </p:nvSpPr>
          <p:spPr bwMode="auto">
            <a:xfrm>
              <a:off x="5202238" y="3448050"/>
              <a:ext cx="111125" cy="149225"/>
            </a:xfrm>
            <a:custGeom>
              <a:avLst/>
              <a:gdLst>
                <a:gd name="T0" fmla="*/ 26 w 35"/>
                <a:gd name="T1" fmla="*/ 47 h 47"/>
                <a:gd name="T2" fmla="*/ 17 w 35"/>
                <a:gd name="T3" fmla="*/ 30 h 47"/>
                <a:gd name="T4" fmla="*/ 15 w 35"/>
                <a:gd name="T5" fmla="*/ 30 h 47"/>
                <a:gd name="T6" fmla="*/ 7 w 35"/>
                <a:gd name="T7" fmla="*/ 30 h 47"/>
                <a:gd name="T8" fmla="*/ 7 w 35"/>
                <a:gd name="T9" fmla="*/ 47 h 47"/>
                <a:gd name="T10" fmla="*/ 0 w 35"/>
                <a:gd name="T11" fmla="*/ 47 h 47"/>
                <a:gd name="T12" fmla="*/ 0 w 35"/>
                <a:gd name="T13" fmla="*/ 0 h 47"/>
                <a:gd name="T14" fmla="*/ 15 w 35"/>
                <a:gd name="T15" fmla="*/ 0 h 47"/>
                <a:gd name="T16" fmla="*/ 33 w 35"/>
                <a:gd name="T17" fmla="*/ 15 h 47"/>
                <a:gd name="T18" fmla="*/ 24 w 35"/>
                <a:gd name="T19" fmla="*/ 29 h 47"/>
                <a:gd name="T20" fmla="*/ 35 w 35"/>
                <a:gd name="T21" fmla="*/ 47 h 47"/>
                <a:gd name="T22" fmla="*/ 26 w 35"/>
                <a:gd name="T23" fmla="*/ 47 h 47"/>
                <a:gd name="T24" fmla="*/ 16 w 35"/>
                <a:gd name="T25" fmla="*/ 24 h 47"/>
                <a:gd name="T26" fmla="*/ 25 w 35"/>
                <a:gd name="T27" fmla="*/ 15 h 47"/>
                <a:gd name="T28" fmla="*/ 16 w 35"/>
                <a:gd name="T29" fmla="*/ 7 h 47"/>
                <a:gd name="T30" fmla="*/ 7 w 35"/>
                <a:gd name="T31" fmla="*/ 7 h 47"/>
                <a:gd name="T32" fmla="*/ 7 w 35"/>
                <a:gd name="T33" fmla="*/ 24 h 47"/>
                <a:gd name="T34" fmla="*/ 16 w 35"/>
                <a:gd name="T35"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47">
                  <a:moveTo>
                    <a:pt x="26" y="47"/>
                  </a:moveTo>
                  <a:cubicBezTo>
                    <a:pt x="17" y="30"/>
                    <a:pt x="17" y="30"/>
                    <a:pt x="17" y="30"/>
                  </a:cubicBezTo>
                  <a:cubicBezTo>
                    <a:pt x="15" y="30"/>
                    <a:pt x="15" y="30"/>
                    <a:pt x="15" y="30"/>
                  </a:cubicBezTo>
                  <a:cubicBezTo>
                    <a:pt x="7" y="30"/>
                    <a:pt x="7" y="30"/>
                    <a:pt x="7" y="30"/>
                  </a:cubicBezTo>
                  <a:cubicBezTo>
                    <a:pt x="7" y="47"/>
                    <a:pt x="7" y="47"/>
                    <a:pt x="7" y="47"/>
                  </a:cubicBezTo>
                  <a:cubicBezTo>
                    <a:pt x="0" y="47"/>
                    <a:pt x="0" y="47"/>
                    <a:pt x="0" y="47"/>
                  </a:cubicBezTo>
                  <a:cubicBezTo>
                    <a:pt x="0" y="0"/>
                    <a:pt x="0" y="0"/>
                    <a:pt x="0" y="0"/>
                  </a:cubicBezTo>
                  <a:cubicBezTo>
                    <a:pt x="15" y="0"/>
                    <a:pt x="15" y="0"/>
                    <a:pt x="15" y="0"/>
                  </a:cubicBezTo>
                  <a:cubicBezTo>
                    <a:pt x="26" y="0"/>
                    <a:pt x="33" y="6"/>
                    <a:pt x="33" y="15"/>
                  </a:cubicBezTo>
                  <a:cubicBezTo>
                    <a:pt x="33" y="22"/>
                    <a:pt x="30" y="26"/>
                    <a:pt x="24" y="29"/>
                  </a:cubicBezTo>
                  <a:cubicBezTo>
                    <a:pt x="35" y="47"/>
                    <a:pt x="35" y="47"/>
                    <a:pt x="35" y="47"/>
                  </a:cubicBezTo>
                  <a:lnTo>
                    <a:pt x="26" y="47"/>
                  </a:lnTo>
                  <a:close/>
                  <a:moveTo>
                    <a:pt x="16" y="24"/>
                  </a:moveTo>
                  <a:cubicBezTo>
                    <a:pt x="22" y="24"/>
                    <a:pt x="25" y="20"/>
                    <a:pt x="25" y="15"/>
                  </a:cubicBezTo>
                  <a:cubicBezTo>
                    <a:pt x="25" y="10"/>
                    <a:pt x="22" y="7"/>
                    <a:pt x="16" y="7"/>
                  </a:cubicBezTo>
                  <a:cubicBezTo>
                    <a:pt x="7" y="7"/>
                    <a:pt x="7" y="7"/>
                    <a:pt x="7" y="7"/>
                  </a:cubicBezTo>
                  <a:cubicBezTo>
                    <a:pt x="7" y="24"/>
                    <a:pt x="7" y="24"/>
                    <a:pt x="7" y="24"/>
                  </a:cubicBez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6" name="Freeform 65"/>
            <p:cNvSpPr>
              <a:spLocks noEditPoints="1"/>
            </p:cNvSpPr>
            <p:nvPr userDrawn="1"/>
          </p:nvSpPr>
          <p:spPr bwMode="auto">
            <a:xfrm>
              <a:off x="5332413" y="3448050"/>
              <a:ext cx="146050" cy="149225"/>
            </a:xfrm>
            <a:custGeom>
              <a:avLst/>
              <a:gdLst>
                <a:gd name="T0" fmla="*/ 34 w 46"/>
                <a:gd name="T1" fmla="*/ 36 h 47"/>
                <a:gd name="T2" fmla="*/ 12 w 46"/>
                <a:gd name="T3" fmla="*/ 36 h 47"/>
                <a:gd name="T4" fmla="*/ 8 w 46"/>
                <a:gd name="T5" fmla="*/ 47 h 47"/>
                <a:gd name="T6" fmla="*/ 0 w 46"/>
                <a:gd name="T7" fmla="*/ 47 h 47"/>
                <a:gd name="T8" fmla="*/ 20 w 46"/>
                <a:gd name="T9" fmla="*/ 0 h 47"/>
                <a:gd name="T10" fmla="*/ 26 w 46"/>
                <a:gd name="T11" fmla="*/ 0 h 47"/>
                <a:gd name="T12" fmla="*/ 46 w 46"/>
                <a:gd name="T13" fmla="*/ 47 h 47"/>
                <a:gd name="T14" fmla="*/ 38 w 46"/>
                <a:gd name="T15" fmla="*/ 47 h 47"/>
                <a:gd name="T16" fmla="*/ 34 w 46"/>
                <a:gd name="T17" fmla="*/ 36 h 47"/>
                <a:gd name="T18" fmla="*/ 31 w 46"/>
                <a:gd name="T19" fmla="*/ 30 h 47"/>
                <a:gd name="T20" fmla="*/ 25 w 46"/>
                <a:gd name="T21" fmla="*/ 15 h 47"/>
                <a:gd name="T22" fmla="*/ 23 w 46"/>
                <a:gd name="T23" fmla="*/ 9 h 47"/>
                <a:gd name="T24" fmla="*/ 23 w 46"/>
                <a:gd name="T25" fmla="*/ 9 h 47"/>
                <a:gd name="T26" fmla="*/ 21 w 46"/>
                <a:gd name="T27" fmla="*/ 15 h 47"/>
                <a:gd name="T28" fmla="*/ 15 w 46"/>
                <a:gd name="T29" fmla="*/ 30 h 47"/>
                <a:gd name="T30" fmla="*/ 31 w 46"/>
                <a:gd name="T31" fmla="*/ 3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47">
                  <a:moveTo>
                    <a:pt x="34" y="36"/>
                  </a:moveTo>
                  <a:cubicBezTo>
                    <a:pt x="12" y="36"/>
                    <a:pt x="12" y="36"/>
                    <a:pt x="12" y="36"/>
                  </a:cubicBezTo>
                  <a:cubicBezTo>
                    <a:pt x="8" y="47"/>
                    <a:pt x="8" y="47"/>
                    <a:pt x="8" y="47"/>
                  </a:cubicBezTo>
                  <a:cubicBezTo>
                    <a:pt x="0" y="47"/>
                    <a:pt x="0" y="47"/>
                    <a:pt x="0" y="47"/>
                  </a:cubicBezTo>
                  <a:cubicBezTo>
                    <a:pt x="20" y="0"/>
                    <a:pt x="20" y="0"/>
                    <a:pt x="20" y="0"/>
                  </a:cubicBezTo>
                  <a:cubicBezTo>
                    <a:pt x="26" y="0"/>
                    <a:pt x="26" y="0"/>
                    <a:pt x="26" y="0"/>
                  </a:cubicBezTo>
                  <a:cubicBezTo>
                    <a:pt x="46" y="47"/>
                    <a:pt x="46" y="47"/>
                    <a:pt x="46" y="47"/>
                  </a:cubicBezTo>
                  <a:cubicBezTo>
                    <a:pt x="38" y="47"/>
                    <a:pt x="38" y="47"/>
                    <a:pt x="38" y="47"/>
                  </a:cubicBezTo>
                  <a:lnTo>
                    <a:pt x="34" y="36"/>
                  </a:lnTo>
                  <a:close/>
                  <a:moveTo>
                    <a:pt x="31" y="30"/>
                  </a:moveTo>
                  <a:cubicBezTo>
                    <a:pt x="25" y="15"/>
                    <a:pt x="25" y="15"/>
                    <a:pt x="25" y="15"/>
                  </a:cubicBezTo>
                  <a:cubicBezTo>
                    <a:pt x="24" y="13"/>
                    <a:pt x="23" y="9"/>
                    <a:pt x="23" y="9"/>
                  </a:cubicBezTo>
                  <a:cubicBezTo>
                    <a:pt x="23" y="9"/>
                    <a:pt x="23" y="9"/>
                    <a:pt x="23" y="9"/>
                  </a:cubicBezTo>
                  <a:cubicBezTo>
                    <a:pt x="23" y="9"/>
                    <a:pt x="22" y="13"/>
                    <a:pt x="21" y="15"/>
                  </a:cubicBezTo>
                  <a:cubicBezTo>
                    <a:pt x="15" y="30"/>
                    <a:pt x="15" y="30"/>
                    <a:pt x="15" y="30"/>
                  </a:cubicBezTo>
                  <a:lnTo>
                    <a:pt x="31"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7" name="Freeform 66"/>
            <p:cNvSpPr>
              <a:spLocks/>
            </p:cNvSpPr>
            <p:nvPr userDrawn="1"/>
          </p:nvSpPr>
          <p:spPr bwMode="auto">
            <a:xfrm>
              <a:off x="5491163" y="3444875"/>
              <a:ext cx="146050" cy="155575"/>
            </a:xfrm>
            <a:custGeom>
              <a:avLst/>
              <a:gdLst>
                <a:gd name="T0" fmla="*/ 37 w 46"/>
                <a:gd name="T1" fmla="*/ 14 h 49"/>
                <a:gd name="T2" fmla="*/ 24 w 46"/>
                <a:gd name="T3" fmla="*/ 7 h 49"/>
                <a:gd name="T4" fmla="*/ 7 w 46"/>
                <a:gd name="T5" fmla="*/ 24 h 49"/>
                <a:gd name="T6" fmla="*/ 24 w 46"/>
                <a:gd name="T7" fmla="*/ 41 h 49"/>
                <a:gd name="T8" fmla="*/ 38 w 46"/>
                <a:gd name="T9" fmla="*/ 33 h 49"/>
                <a:gd name="T10" fmla="*/ 46 w 46"/>
                <a:gd name="T11" fmla="*/ 35 h 49"/>
                <a:gd name="T12" fmla="*/ 24 w 46"/>
                <a:gd name="T13" fmla="*/ 49 h 49"/>
                <a:gd name="T14" fmla="*/ 0 w 46"/>
                <a:gd name="T15" fmla="*/ 24 h 49"/>
                <a:gd name="T16" fmla="*/ 24 w 46"/>
                <a:gd name="T17" fmla="*/ 0 h 49"/>
                <a:gd name="T18" fmla="*/ 45 w 46"/>
                <a:gd name="T19" fmla="*/ 12 h 49"/>
                <a:gd name="T20" fmla="*/ 37 w 46"/>
                <a:gd name="T2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9">
                  <a:moveTo>
                    <a:pt x="37" y="14"/>
                  </a:moveTo>
                  <a:cubicBezTo>
                    <a:pt x="35" y="10"/>
                    <a:pt x="29" y="7"/>
                    <a:pt x="24" y="7"/>
                  </a:cubicBezTo>
                  <a:cubicBezTo>
                    <a:pt x="14" y="7"/>
                    <a:pt x="7" y="14"/>
                    <a:pt x="7" y="24"/>
                  </a:cubicBezTo>
                  <a:cubicBezTo>
                    <a:pt x="7" y="35"/>
                    <a:pt x="14" y="41"/>
                    <a:pt x="24" y="41"/>
                  </a:cubicBezTo>
                  <a:cubicBezTo>
                    <a:pt x="30" y="41"/>
                    <a:pt x="36" y="38"/>
                    <a:pt x="38" y="33"/>
                  </a:cubicBezTo>
                  <a:cubicBezTo>
                    <a:pt x="46" y="35"/>
                    <a:pt x="46" y="35"/>
                    <a:pt x="46" y="35"/>
                  </a:cubicBezTo>
                  <a:cubicBezTo>
                    <a:pt x="42" y="43"/>
                    <a:pt x="33" y="49"/>
                    <a:pt x="24" y="49"/>
                  </a:cubicBezTo>
                  <a:cubicBezTo>
                    <a:pt x="10" y="49"/>
                    <a:pt x="0" y="39"/>
                    <a:pt x="0" y="24"/>
                  </a:cubicBezTo>
                  <a:cubicBezTo>
                    <a:pt x="0" y="10"/>
                    <a:pt x="10" y="0"/>
                    <a:pt x="24" y="0"/>
                  </a:cubicBezTo>
                  <a:cubicBezTo>
                    <a:pt x="33" y="0"/>
                    <a:pt x="41" y="5"/>
                    <a:pt x="45" y="12"/>
                  </a:cubicBezTo>
                  <a:lnTo>
                    <a:pt x="37"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8" name="Freeform 67"/>
            <p:cNvSpPr>
              <a:spLocks/>
            </p:cNvSpPr>
            <p:nvPr userDrawn="1"/>
          </p:nvSpPr>
          <p:spPr bwMode="auto">
            <a:xfrm>
              <a:off x="5653088" y="3448050"/>
              <a:ext cx="120650" cy="149225"/>
            </a:xfrm>
            <a:custGeom>
              <a:avLst/>
              <a:gdLst>
                <a:gd name="T0" fmla="*/ 76 w 76"/>
                <a:gd name="T1" fmla="*/ 0 h 94"/>
                <a:gd name="T2" fmla="*/ 76 w 76"/>
                <a:gd name="T3" fmla="*/ 14 h 94"/>
                <a:gd name="T4" fmla="*/ 46 w 76"/>
                <a:gd name="T5" fmla="*/ 14 h 94"/>
                <a:gd name="T6" fmla="*/ 46 w 76"/>
                <a:gd name="T7" fmla="*/ 94 h 94"/>
                <a:gd name="T8" fmla="*/ 30 w 76"/>
                <a:gd name="T9" fmla="*/ 94 h 94"/>
                <a:gd name="T10" fmla="*/ 30 w 76"/>
                <a:gd name="T11" fmla="*/ 14 h 94"/>
                <a:gd name="T12" fmla="*/ 0 w 76"/>
                <a:gd name="T13" fmla="*/ 14 h 94"/>
                <a:gd name="T14" fmla="*/ 0 w 76"/>
                <a:gd name="T15" fmla="*/ 0 h 94"/>
                <a:gd name="T16" fmla="*/ 76 w 76"/>
                <a:gd name="T1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94">
                  <a:moveTo>
                    <a:pt x="76" y="0"/>
                  </a:moveTo>
                  <a:lnTo>
                    <a:pt x="76" y="14"/>
                  </a:lnTo>
                  <a:lnTo>
                    <a:pt x="46" y="14"/>
                  </a:lnTo>
                  <a:lnTo>
                    <a:pt x="46" y="94"/>
                  </a:lnTo>
                  <a:lnTo>
                    <a:pt x="30" y="94"/>
                  </a:lnTo>
                  <a:lnTo>
                    <a:pt x="30" y="14"/>
                  </a:lnTo>
                  <a:lnTo>
                    <a:pt x="0" y="14"/>
                  </a:lnTo>
                  <a:lnTo>
                    <a:pt x="0" y="0"/>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29" name="Freeform 68"/>
            <p:cNvSpPr>
              <a:spLocks/>
            </p:cNvSpPr>
            <p:nvPr userDrawn="1"/>
          </p:nvSpPr>
          <p:spPr bwMode="auto">
            <a:xfrm>
              <a:off x="4402138" y="2797175"/>
              <a:ext cx="60325" cy="88900"/>
            </a:xfrm>
            <a:custGeom>
              <a:avLst/>
              <a:gdLst>
                <a:gd name="T0" fmla="*/ 17 w 19"/>
                <a:gd name="T1" fmla="*/ 13 h 28"/>
                <a:gd name="T2" fmla="*/ 5 w 19"/>
                <a:gd name="T3" fmla="*/ 9 h 28"/>
                <a:gd name="T4" fmla="*/ 8 w 19"/>
                <a:gd name="T5" fmla="*/ 25 h 28"/>
                <a:gd name="T6" fmla="*/ 13 w 19"/>
                <a:gd name="T7" fmla="*/ 26 h 28"/>
                <a:gd name="T8" fmla="*/ 14 w 19"/>
                <a:gd name="T9" fmla="*/ 21 h 28"/>
                <a:gd name="T10" fmla="*/ 17 w 19"/>
                <a:gd name="T11" fmla="*/ 13 h 28"/>
              </a:gdLst>
              <a:ahLst/>
              <a:cxnLst>
                <a:cxn ang="0">
                  <a:pos x="T0" y="T1"/>
                </a:cxn>
                <a:cxn ang="0">
                  <a:pos x="T2" y="T3"/>
                </a:cxn>
                <a:cxn ang="0">
                  <a:pos x="T4" y="T5"/>
                </a:cxn>
                <a:cxn ang="0">
                  <a:pos x="T6" y="T7"/>
                </a:cxn>
                <a:cxn ang="0">
                  <a:pos x="T8" y="T9"/>
                </a:cxn>
                <a:cxn ang="0">
                  <a:pos x="T10" y="T11"/>
                </a:cxn>
              </a:cxnLst>
              <a:rect l="0" t="0" r="r" b="b"/>
              <a:pathLst>
                <a:path w="19" h="28">
                  <a:moveTo>
                    <a:pt x="17" y="13"/>
                  </a:moveTo>
                  <a:cubicBezTo>
                    <a:pt x="17" y="13"/>
                    <a:pt x="12" y="0"/>
                    <a:pt x="5" y="9"/>
                  </a:cubicBezTo>
                  <a:cubicBezTo>
                    <a:pt x="5" y="9"/>
                    <a:pt x="0" y="13"/>
                    <a:pt x="8" y="25"/>
                  </a:cubicBezTo>
                  <a:cubicBezTo>
                    <a:pt x="8" y="25"/>
                    <a:pt x="10" y="28"/>
                    <a:pt x="13" y="26"/>
                  </a:cubicBezTo>
                  <a:cubicBezTo>
                    <a:pt x="13" y="26"/>
                    <a:pt x="16" y="26"/>
                    <a:pt x="14" y="21"/>
                  </a:cubicBezTo>
                  <a:cubicBezTo>
                    <a:pt x="14" y="21"/>
                    <a:pt x="19" y="21"/>
                    <a:pt x="17"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0" name="Freeform 69"/>
            <p:cNvSpPr>
              <a:spLocks/>
            </p:cNvSpPr>
            <p:nvPr userDrawn="1"/>
          </p:nvSpPr>
          <p:spPr bwMode="auto">
            <a:xfrm>
              <a:off x="6319838" y="2781300"/>
              <a:ext cx="60325" cy="85725"/>
            </a:xfrm>
            <a:custGeom>
              <a:avLst/>
              <a:gdLst>
                <a:gd name="T0" fmla="*/ 16 w 19"/>
                <a:gd name="T1" fmla="*/ 12 h 27"/>
                <a:gd name="T2" fmla="*/ 4 w 19"/>
                <a:gd name="T3" fmla="*/ 8 h 27"/>
                <a:gd name="T4" fmla="*/ 8 w 19"/>
                <a:gd name="T5" fmla="*/ 24 h 27"/>
                <a:gd name="T6" fmla="*/ 12 w 19"/>
                <a:gd name="T7" fmla="*/ 26 h 27"/>
                <a:gd name="T8" fmla="*/ 14 w 19"/>
                <a:gd name="T9" fmla="*/ 21 h 27"/>
                <a:gd name="T10" fmla="*/ 16 w 19"/>
                <a:gd name="T11" fmla="*/ 12 h 27"/>
              </a:gdLst>
              <a:ahLst/>
              <a:cxnLst>
                <a:cxn ang="0">
                  <a:pos x="T0" y="T1"/>
                </a:cxn>
                <a:cxn ang="0">
                  <a:pos x="T2" y="T3"/>
                </a:cxn>
                <a:cxn ang="0">
                  <a:pos x="T4" y="T5"/>
                </a:cxn>
                <a:cxn ang="0">
                  <a:pos x="T6" y="T7"/>
                </a:cxn>
                <a:cxn ang="0">
                  <a:pos x="T8" y="T9"/>
                </a:cxn>
                <a:cxn ang="0">
                  <a:pos x="T10" y="T11"/>
                </a:cxn>
              </a:cxnLst>
              <a:rect l="0" t="0" r="r" b="b"/>
              <a:pathLst>
                <a:path w="19" h="27">
                  <a:moveTo>
                    <a:pt x="16" y="12"/>
                  </a:moveTo>
                  <a:cubicBezTo>
                    <a:pt x="16" y="12"/>
                    <a:pt x="12" y="0"/>
                    <a:pt x="4" y="8"/>
                  </a:cubicBezTo>
                  <a:cubicBezTo>
                    <a:pt x="4" y="8"/>
                    <a:pt x="0" y="12"/>
                    <a:pt x="8" y="24"/>
                  </a:cubicBezTo>
                  <a:cubicBezTo>
                    <a:pt x="8" y="24"/>
                    <a:pt x="10" y="27"/>
                    <a:pt x="12" y="26"/>
                  </a:cubicBezTo>
                  <a:cubicBezTo>
                    <a:pt x="12" y="26"/>
                    <a:pt x="16" y="25"/>
                    <a:pt x="14" y="21"/>
                  </a:cubicBezTo>
                  <a:cubicBezTo>
                    <a:pt x="14" y="21"/>
                    <a:pt x="19" y="20"/>
                    <a:pt x="16"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1" name="Freeform 70"/>
            <p:cNvSpPr>
              <a:spLocks noEditPoints="1"/>
            </p:cNvSpPr>
            <p:nvPr userDrawn="1"/>
          </p:nvSpPr>
          <p:spPr bwMode="auto">
            <a:xfrm>
              <a:off x="2074863" y="2765425"/>
              <a:ext cx="1362075" cy="650875"/>
            </a:xfrm>
            <a:custGeom>
              <a:avLst/>
              <a:gdLst>
                <a:gd name="T0" fmla="*/ 406 w 429"/>
                <a:gd name="T1" fmla="*/ 144 h 205"/>
                <a:gd name="T2" fmla="*/ 377 w 429"/>
                <a:gd name="T3" fmla="*/ 95 h 205"/>
                <a:gd name="T4" fmla="*/ 429 w 429"/>
                <a:gd name="T5" fmla="*/ 20 h 205"/>
                <a:gd name="T6" fmla="*/ 397 w 429"/>
                <a:gd name="T7" fmla="*/ 31 h 205"/>
                <a:gd name="T8" fmla="*/ 368 w 429"/>
                <a:gd name="T9" fmla="*/ 93 h 205"/>
                <a:gd name="T10" fmla="*/ 275 w 429"/>
                <a:gd name="T11" fmla="*/ 150 h 205"/>
                <a:gd name="T12" fmla="*/ 235 w 429"/>
                <a:gd name="T13" fmla="*/ 134 h 205"/>
                <a:gd name="T14" fmla="*/ 253 w 429"/>
                <a:gd name="T15" fmla="*/ 122 h 205"/>
                <a:gd name="T16" fmla="*/ 259 w 429"/>
                <a:gd name="T17" fmla="*/ 105 h 205"/>
                <a:gd name="T18" fmla="*/ 228 w 429"/>
                <a:gd name="T19" fmla="*/ 123 h 205"/>
                <a:gd name="T20" fmla="*/ 228 w 429"/>
                <a:gd name="T21" fmla="*/ 130 h 205"/>
                <a:gd name="T22" fmla="*/ 183 w 429"/>
                <a:gd name="T23" fmla="*/ 143 h 205"/>
                <a:gd name="T24" fmla="*/ 79 w 429"/>
                <a:gd name="T25" fmla="*/ 102 h 205"/>
                <a:gd name="T26" fmla="*/ 132 w 429"/>
                <a:gd name="T27" fmla="*/ 47 h 205"/>
                <a:gd name="T28" fmla="*/ 121 w 429"/>
                <a:gd name="T29" fmla="*/ 29 h 205"/>
                <a:gd name="T30" fmla="*/ 17 w 429"/>
                <a:gd name="T31" fmla="*/ 143 h 205"/>
                <a:gd name="T32" fmla="*/ 23 w 429"/>
                <a:gd name="T33" fmla="*/ 198 h 205"/>
                <a:gd name="T34" fmla="*/ 64 w 429"/>
                <a:gd name="T35" fmla="*/ 117 h 205"/>
                <a:gd name="T36" fmla="*/ 69 w 429"/>
                <a:gd name="T37" fmla="*/ 108 h 205"/>
                <a:gd name="T38" fmla="*/ 99 w 429"/>
                <a:gd name="T39" fmla="*/ 130 h 205"/>
                <a:gd name="T40" fmla="*/ 227 w 429"/>
                <a:gd name="T41" fmla="*/ 138 h 205"/>
                <a:gd name="T42" fmla="*/ 307 w 429"/>
                <a:gd name="T43" fmla="*/ 145 h 205"/>
                <a:gd name="T44" fmla="*/ 368 w 429"/>
                <a:gd name="T45" fmla="*/ 102 h 205"/>
                <a:gd name="T46" fmla="*/ 379 w 429"/>
                <a:gd name="T47" fmla="*/ 136 h 205"/>
                <a:gd name="T48" fmla="*/ 404 w 429"/>
                <a:gd name="T49" fmla="*/ 150 h 205"/>
                <a:gd name="T50" fmla="*/ 406 w 429"/>
                <a:gd name="T51" fmla="*/ 144 h 205"/>
                <a:gd name="T52" fmla="*/ 380 w 429"/>
                <a:gd name="T53" fmla="*/ 76 h 205"/>
                <a:gd name="T54" fmla="*/ 417 w 429"/>
                <a:gd name="T55" fmla="*/ 23 h 205"/>
                <a:gd name="T56" fmla="*/ 410 w 429"/>
                <a:gd name="T57" fmla="*/ 47 h 205"/>
                <a:gd name="T58" fmla="*/ 378 w 429"/>
                <a:gd name="T59" fmla="*/ 84 h 205"/>
                <a:gd name="T60" fmla="*/ 380 w 429"/>
                <a:gd name="T61" fmla="*/ 76 h 205"/>
                <a:gd name="T62" fmla="*/ 237 w 429"/>
                <a:gd name="T63" fmla="*/ 123 h 205"/>
                <a:gd name="T64" fmla="*/ 253 w 429"/>
                <a:gd name="T65" fmla="*/ 111 h 205"/>
                <a:gd name="T66" fmla="*/ 236 w 429"/>
                <a:gd name="T67" fmla="*/ 125 h 205"/>
                <a:gd name="T68" fmla="*/ 237 w 429"/>
                <a:gd name="T69" fmla="*/ 123 h 205"/>
                <a:gd name="T70" fmla="*/ 69 w 429"/>
                <a:gd name="T71" fmla="*/ 95 h 205"/>
                <a:gd name="T72" fmla="*/ 60 w 429"/>
                <a:gd name="T73" fmla="*/ 88 h 205"/>
                <a:gd name="T74" fmla="*/ 58 w 429"/>
                <a:gd name="T75" fmla="*/ 97 h 205"/>
                <a:gd name="T76" fmla="*/ 57 w 429"/>
                <a:gd name="T77" fmla="*/ 112 h 205"/>
                <a:gd name="T78" fmla="*/ 57 w 429"/>
                <a:gd name="T79" fmla="*/ 112 h 205"/>
                <a:gd name="T80" fmla="*/ 31 w 429"/>
                <a:gd name="T81" fmla="*/ 181 h 205"/>
                <a:gd name="T82" fmla="*/ 22 w 429"/>
                <a:gd name="T83" fmla="*/ 187 h 205"/>
                <a:gd name="T84" fmla="*/ 25 w 429"/>
                <a:gd name="T85" fmla="*/ 149 h 205"/>
                <a:gd name="T86" fmla="*/ 110 w 429"/>
                <a:gd name="T87" fmla="*/ 40 h 205"/>
                <a:gd name="T88" fmla="*/ 122 w 429"/>
                <a:gd name="T89" fmla="*/ 49 h 205"/>
                <a:gd name="T90" fmla="*/ 69 w 429"/>
                <a:gd name="T91" fmla="*/ 9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9" h="205">
                  <a:moveTo>
                    <a:pt x="406" y="144"/>
                  </a:moveTo>
                  <a:cubicBezTo>
                    <a:pt x="379" y="136"/>
                    <a:pt x="375" y="112"/>
                    <a:pt x="377" y="95"/>
                  </a:cubicBezTo>
                  <a:cubicBezTo>
                    <a:pt x="424" y="52"/>
                    <a:pt x="429" y="20"/>
                    <a:pt x="429" y="20"/>
                  </a:cubicBezTo>
                  <a:cubicBezTo>
                    <a:pt x="426" y="0"/>
                    <a:pt x="397" y="31"/>
                    <a:pt x="397" y="31"/>
                  </a:cubicBezTo>
                  <a:cubicBezTo>
                    <a:pt x="377" y="56"/>
                    <a:pt x="370" y="77"/>
                    <a:pt x="368" y="93"/>
                  </a:cubicBezTo>
                  <a:cubicBezTo>
                    <a:pt x="318" y="141"/>
                    <a:pt x="275" y="150"/>
                    <a:pt x="275" y="150"/>
                  </a:cubicBezTo>
                  <a:cubicBezTo>
                    <a:pt x="253" y="157"/>
                    <a:pt x="237" y="147"/>
                    <a:pt x="235" y="134"/>
                  </a:cubicBezTo>
                  <a:cubicBezTo>
                    <a:pt x="247" y="128"/>
                    <a:pt x="253" y="122"/>
                    <a:pt x="253" y="122"/>
                  </a:cubicBezTo>
                  <a:cubicBezTo>
                    <a:pt x="267" y="112"/>
                    <a:pt x="259" y="105"/>
                    <a:pt x="259" y="105"/>
                  </a:cubicBezTo>
                  <a:cubicBezTo>
                    <a:pt x="240" y="87"/>
                    <a:pt x="228" y="123"/>
                    <a:pt x="228" y="123"/>
                  </a:cubicBezTo>
                  <a:cubicBezTo>
                    <a:pt x="228" y="126"/>
                    <a:pt x="228" y="128"/>
                    <a:pt x="228" y="130"/>
                  </a:cubicBezTo>
                  <a:cubicBezTo>
                    <a:pt x="204" y="142"/>
                    <a:pt x="183" y="143"/>
                    <a:pt x="183" y="143"/>
                  </a:cubicBezTo>
                  <a:cubicBezTo>
                    <a:pt x="113" y="141"/>
                    <a:pt x="79" y="102"/>
                    <a:pt x="79" y="102"/>
                  </a:cubicBezTo>
                  <a:cubicBezTo>
                    <a:pt x="117" y="82"/>
                    <a:pt x="132" y="47"/>
                    <a:pt x="132" y="47"/>
                  </a:cubicBezTo>
                  <a:cubicBezTo>
                    <a:pt x="138" y="28"/>
                    <a:pt x="121" y="29"/>
                    <a:pt x="121" y="29"/>
                  </a:cubicBezTo>
                  <a:cubicBezTo>
                    <a:pt x="59" y="36"/>
                    <a:pt x="17" y="143"/>
                    <a:pt x="17" y="143"/>
                  </a:cubicBezTo>
                  <a:cubicBezTo>
                    <a:pt x="0" y="191"/>
                    <a:pt x="23" y="198"/>
                    <a:pt x="23" y="198"/>
                  </a:cubicBezTo>
                  <a:cubicBezTo>
                    <a:pt x="42" y="205"/>
                    <a:pt x="64" y="117"/>
                    <a:pt x="64" y="117"/>
                  </a:cubicBezTo>
                  <a:cubicBezTo>
                    <a:pt x="65" y="105"/>
                    <a:pt x="69" y="108"/>
                    <a:pt x="69" y="108"/>
                  </a:cubicBezTo>
                  <a:cubicBezTo>
                    <a:pt x="71" y="113"/>
                    <a:pt x="99" y="130"/>
                    <a:pt x="99" y="130"/>
                  </a:cubicBezTo>
                  <a:cubicBezTo>
                    <a:pt x="157" y="160"/>
                    <a:pt x="202" y="150"/>
                    <a:pt x="227" y="138"/>
                  </a:cubicBezTo>
                  <a:cubicBezTo>
                    <a:pt x="231" y="184"/>
                    <a:pt x="307" y="145"/>
                    <a:pt x="307" y="145"/>
                  </a:cubicBezTo>
                  <a:cubicBezTo>
                    <a:pt x="332" y="130"/>
                    <a:pt x="352" y="116"/>
                    <a:pt x="368" y="102"/>
                  </a:cubicBezTo>
                  <a:cubicBezTo>
                    <a:pt x="369" y="123"/>
                    <a:pt x="379" y="136"/>
                    <a:pt x="379" y="136"/>
                  </a:cubicBezTo>
                  <a:cubicBezTo>
                    <a:pt x="396" y="154"/>
                    <a:pt x="404" y="150"/>
                    <a:pt x="404" y="150"/>
                  </a:cubicBezTo>
                  <a:cubicBezTo>
                    <a:pt x="410" y="146"/>
                    <a:pt x="406" y="144"/>
                    <a:pt x="406" y="144"/>
                  </a:cubicBezTo>
                  <a:moveTo>
                    <a:pt x="380" y="76"/>
                  </a:moveTo>
                  <a:cubicBezTo>
                    <a:pt x="402" y="28"/>
                    <a:pt x="417" y="23"/>
                    <a:pt x="417" y="23"/>
                  </a:cubicBezTo>
                  <a:cubicBezTo>
                    <a:pt x="428" y="19"/>
                    <a:pt x="410" y="47"/>
                    <a:pt x="410" y="47"/>
                  </a:cubicBezTo>
                  <a:cubicBezTo>
                    <a:pt x="399" y="61"/>
                    <a:pt x="389" y="73"/>
                    <a:pt x="378" y="84"/>
                  </a:cubicBezTo>
                  <a:cubicBezTo>
                    <a:pt x="379" y="79"/>
                    <a:pt x="380" y="76"/>
                    <a:pt x="380" y="76"/>
                  </a:cubicBezTo>
                  <a:moveTo>
                    <a:pt x="237" y="123"/>
                  </a:moveTo>
                  <a:cubicBezTo>
                    <a:pt x="246" y="106"/>
                    <a:pt x="253" y="111"/>
                    <a:pt x="253" y="111"/>
                  </a:cubicBezTo>
                  <a:cubicBezTo>
                    <a:pt x="248" y="116"/>
                    <a:pt x="242" y="121"/>
                    <a:pt x="236" y="125"/>
                  </a:cubicBezTo>
                  <a:cubicBezTo>
                    <a:pt x="237" y="124"/>
                    <a:pt x="237" y="123"/>
                    <a:pt x="237" y="123"/>
                  </a:cubicBezTo>
                  <a:moveTo>
                    <a:pt x="69" y="95"/>
                  </a:moveTo>
                  <a:cubicBezTo>
                    <a:pt x="69" y="95"/>
                    <a:pt x="72" y="79"/>
                    <a:pt x="60" y="88"/>
                  </a:cubicBezTo>
                  <a:cubicBezTo>
                    <a:pt x="60" y="88"/>
                    <a:pt x="54" y="91"/>
                    <a:pt x="58" y="97"/>
                  </a:cubicBezTo>
                  <a:cubicBezTo>
                    <a:pt x="58" y="97"/>
                    <a:pt x="48" y="97"/>
                    <a:pt x="57" y="112"/>
                  </a:cubicBezTo>
                  <a:cubicBezTo>
                    <a:pt x="57" y="112"/>
                    <a:pt x="57" y="112"/>
                    <a:pt x="57" y="112"/>
                  </a:cubicBezTo>
                  <a:cubicBezTo>
                    <a:pt x="57" y="112"/>
                    <a:pt x="45" y="156"/>
                    <a:pt x="31" y="181"/>
                  </a:cubicBezTo>
                  <a:cubicBezTo>
                    <a:pt x="31" y="181"/>
                    <a:pt x="25" y="194"/>
                    <a:pt x="22" y="187"/>
                  </a:cubicBezTo>
                  <a:cubicBezTo>
                    <a:pt x="22" y="187"/>
                    <a:pt x="17" y="177"/>
                    <a:pt x="25" y="149"/>
                  </a:cubicBezTo>
                  <a:cubicBezTo>
                    <a:pt x="25" y="149"/>
                    <a:pt x="51" y="59"/>
                    <a:pt x="110" y="40"/>
                  </a:cubicBezTo>
                  <a:cubicBezTo>
                    <a:pt x="110" y="40"/>
                    <a:pt x="133" y="31"/>
                    <a:pt x="122" y="49"/>
                  </a:cubicBezTo>
                  <a:cubicBezTo>
                    <a:pt x="122" y="49"/>
                    <a:pt x="95" y="93"/>
                    <a:pt x="69"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2" name="Freeform 71"/>
            <p:cNvSpPr>
              <a:spLocks noEditPoints="1"/>
            </p:cNvSpPr>
            <p:nvPr userDrawn="1"/>
          </p:nvSpPr>
          <p:spPr bwMode="auto">
            <a:xfrm>
              <a:off x="3392488" y="2813050"/>
              <a:ext cx="1863725" cy="542925"/>
            </a:xfrm>
            <a:custGeom>
              <a:avLst/>
              <a:gdLst>
                <a:gd name="T0" fmla="*/ 518 w 587"/>
                <a:gd name="T1" fmla="*/ 69 h 171"/>
                <a:gd name="T2" fmla="*/ 511 w 587"/>
                <a:gd name="T3" fmla="*/ 62 h 171"/>
                <a:gd name="T4" fmla="*/ 432 w 587"/>
                <a:gd name="T5" fmla="*/ 47 h 171"/>
                <a:gd name="T6" fmla="*/ 407 w 587"/>
                <a:gd name="T7" fmla="*/ 45 h 171"/>
                <a:gd name="T8" fmla="*/ 395 w 587"/>
                <a:gd name="T9" fmla="*/ 52 h 171"/>
                <a:gd name="T10" fmla="*/ 407 w 587"/>
                <a:gd name="T11" fmla="*/ 57 h 171"/>
                <a:gd name="T12" fmla="*/ 441 w 587"/>
                <a:gd name="T13" fmla="*/ 71 h 171"/>
                <a:gd name="T14" fmla="*/ 407 w 587"/>
                <a:gd name="T15" fmla="*/ 89 h 171"/>
                <a:gd name="T16" fmla="*/ 380 w 587"/>
                <a:gd name="T17" fmla="*/ 79 h 171"/>
                <a:gd name="T18" fmla="*/ 381 w 587"/>
                <a:gd name="T19" fmla="*/ 69 h 171"/>
                <a:gd name="T20" fmla="*/ 377 w 587"/>
                <a:gd name="T21" fmla="*/ 63 h 171"/>
                <a:gd name="T22" fmla="*/ 370 w 587"/>
                <a:gd name="T23" fmla="*/ 67 h 171"/>
                <a:gd name="T24" fmla="*/ 297 w 587"/>
                <a:gd name="T25" fmla="*/ 89 h 171"/>
                <a:gd name="T26" fmla="*/ 289 w 587"/>
                <a:gd name="T27" fmla="*/ 61 h 171"/>
                <a:gd name="T28" fmla="*/ 290 w 587"/>
                <a:gd name="T29" fmla="*/ 46 h 171"/>
                <a:gd name="T30" fmla="*/ 285 w 587"/>
                <a:gd name="T31" fmla="*/ 53 h 171"/>
                <a:gd name="T32" fmla="*/ 201 w 587"/>
                <a:gd name="T33" fmla="*/ 107 h 171"/>
                <a:gd name="T34" fmla="*/ 199 w 587"/>
                <a:gd name="T35" fmla="*/ 66 h 171"/>
                <a:gd name="T36" fmla="*/ 232 w 587"/>
                <a:gd name="T37" fmla="*/ 31 h 171"/>
                <a:gd name="T38" fmla="*/ 279 w 587"/>
                <a:gd name="T39" fmla="*/ 6 h 171"/>
                <a:gd name="T40" fmla="*/ 281 w 587"/>
                <a:gd name="T41" fmla="*/ 2 h 171"/>
                <a:gd name="T42" fmla="*/ 281 w 587"/>
                <a:gd name="T43" fmla="*/ 2 h 171"/>
                <a:gd name="T44" fmla="*/ 272 w 587"/>
                <a:gd name="T45" fmla="*/ 2 h 171"/>
                <a:gd name="T46" fmla="*/ 233 w 587"/>
                <a:gd name="T47" fmla="*/ 21 h 171"/>
                <a:gd name="T48" fmla="*/ 227 w 587"/>
                <a:gd name="T49" fmla="*/ 9 h 171"/>
                <a:gd name="T50" fmla="*/ 195 w 587"/>
                <a:gd name="T51" fmla="*/ 55 h 171"/>
                <a:gd name="T52" fmla="*/ 100 w 587"/>
                <a:gd name="T53" fmla="*/ 116 h 171"/>
                <a:gd name="T54" fmla="*/ 88 w 587"/>
                <a:gd name="T55" fmla="*/ 83 h 171"/>
                <a:gd name="T56" fmla="*/ 83 w 587"/>
                <a:gd name="T57" fmla="*/ 79 h 171"/>
                <a:gd name="T58" fmla="*/ 73 w 587"/>
                <a:gd name="T59" fmla="*/ 86 h 171"/>
                <a:gd name="T60" fmla="*/ 58 w 587"/>
                <a:gd name="T61" fmla="*/ 101 h 171"/>
                <a:gd name="T62" fmla="*/ 62 w 587"/>
                <a:gd name="T63" fmla="*/ 65 h 171"/>
                <a:gd name="T64" fmla="*/ 17 w 587"/>
                <a:gd name="T65" fmla="*/ 87 h 171"/>
                <a:gd name="T66" fmla="*/ 14 w 587"/>
                <a:gd name="T67" fmla="*/ 123 h 171"/>
                <a:gd name="T68" fmla="*/ 79 w 587"/>
                <a:gd name="T69" fmla="*/ 91 h 171"/>
                <a:gd name="T70" fmla="*/ 81 w 587"/>
                <a:gd name="T71" fmla="*/ 90 h 171"/>
                <a:gd name="T72" fmla="*/ 119 w 587"/>
                <a:gd name="T73" fmla="*/ 122 h 171"/>
                <a:gd name="T74" fmla="*/ 184 w 587"/>
                <a:gd name="T75" fmla="*/ 77 h 171"/>
                <a:gd name="T76" fmla="*/ 277 w 587"/>
                <a:gd name="T77" fmla="*/ 72 h 171"/>
                <a:gd name="T78" fmla="*/ 332 w 587"/>
                <a:gd name="T79" fmla="*/ 97 h 171"/>
                <a:gd name="T80" fmla="*/ 371 w 587"/>
                <a:gd name="T81" fmla="*/ 78 h 171"/>
                <a:gd name="T82" fmla="*/ 412 w 587"/>
                <a:gd name="T83" fmla="*/ 99 h 171"/>
                <a:gd name="T84" fmla="*/ 446 w 587"/>
                <a:gd name="T85" fmla="*/ 80 h 171"/>
                <a:gd name="T86" fmla="*/ 437 w 587"/>
                <a:gd name="T87" fmla="*/ 56 h 171"/>
                <a:gd name="T88" fmla="*/ 506 w 587"/>
                <a:gd name="T89" fmla="*/ 77 h 171"/>
                <a:gd name="T90" fmla="*/ 502 w 587"/>
                <a:gd name="T91" fmla="*/ 98 h 171"/>
                <a:gd name="T92" fmla="*/ 519 w 587"/>
                <a:gd name="T93" fmla="*/ 77 h 171"/>
                <a:gd name="T94" fmla="*/ 564 w 587"/>
                <a:gd name="T95" fmla="*/ 59 h 171"/>
                <a:gd name="T96" fmla="*/ 560 w 587"/>
                <a:gd name="T97" fmla="*/ 84 h 171"/>
                <a:gd name="T98" fmla="*/ 556 w 587"/>
                <a:gd name="T99" fmla="*/ 98 h 171"/>
                <a:gd name="T100" fmla="*/ 573 w 587"/>
                <a:gd name="T101" fmla="*/ 51 h 171"/>
                <a:gd name="T102" fmla="*/ 518 w 587"/>
                <a:gd name="T103" fmla="*/ 69 h 171"/>
                <a:gd name="T104" fmla="*/ 20 w 587"/>
                <a:gd name="T105" fmla="*/ 105 h 171"/>
                <a:gd name="T106" fmla="*/ 45 w 587"/>
                <a:gd name="T107" fmla="*/ 73 h 171"/>
                <a:gd name="T108" fmla="*/ 49 w 587"/>
                <a:gd name="T109" fmla="*/ 105 h 171"/>
                <a:gd name="T110" fmla="*/ 20 w 587"/>
                <a:gd name="T111" fmla="*/ 10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7" h="171">
                  <a:moveTo>
                    <a:pt x="518" y="69"/>
                  </a:moveTo>
                  <a:cubicBezTo>
                    <a:pt x="518" y="69"/>
                    <a:pt x="516" y="71"/>
                    <a:pt x="511" y="62"/>
                  </a:cubicBezTo>
                  <a:cubicBezTo>
                    <a:pt x="511" y="62"/>
                    <a:pt x="500" y="42"/>
                    <a:pt x="432" y="47"/>
                  </a:cubicBezTo>
                  <a:cubicBezTo>
                    <a:pt x="432" y="47"/>
                    <a:pt x="418" y="47"/>
                    <a:pt x="407" y="45"/>
                  </a:cubicBezTo>
                  <a:cubicBezTo>
                    <a:pt x="407" y="45"/>
                    <a:pt x="396" y="43"/>
                    <a:pt x="395" y="52"/>
                  </a:cubicBezTo>
                  <a:cubicBezTo>
                    <a:pt x="395" y="52"/>
                    <a:pt x="394" y="57"/>
                    <a:pt x="407" y="57"/>
                  </a:cubicBezTo>
                  <a:cubicBezTo>
                    <a:pt x="407" y="57"/>
                    <a:pt x="440" y="52"/>
                    <a:pt x="441" y="71"/>
                  </a:cubicBezTo>
                  <a:cubicBezTo>
                    <a:pt x="441" y="71"/>
                    <a:pt x="441" y="87"/>
                    <a:pt x="407" y="89"/>
                  </a:cubicBezTo>
                  <a:cubicBezTo>
                    <a:pt x="407" y="89"/>
                    <a:pt x="385" y="90"/>
                    <a:pt x="380" y="79"/>
                  </a:cubicBezTo>
                  <a:cubicBezTo>
                    <a:pt x="380" y="79"/>
                    <a:pt x="379" y="77"/>
                    <a:pt x="381" y="69"/>
                  </a:cubicBezTo>
                  <a:cubicBezTo>
                    <a:pt x="381" y="69"/>
                    <a:pt x="383" y="63"/>
                    <a:pt x="377" y="63"/>
                  </a:cubicBezTo>
                  <a:cubicBezTo>
                    <a:pt x="377" y="63"/>
                    <a:pt x="373" y="60"/>
                    <a:pt x="370" y="67"/>
                  </a:cubicBezTo>
                  <a:cubicBezTo>
                    <a:pt x="370" y="67"/>
                    <a:pt x="330" y="99"/>
                    <a:pt x="297" y="89"/>
                  </a:cubicBezTo>
                  <a:cubicBezTo>
                    <a:pt x="297" y="89"/>
                    <a:pt x="281" y="84"/>
                    <a:pt x="289" y="61"/>
                  </a:cubicBezTo>
                  <a:cubicBezTo>
                    <a:pt x="289" y="61"/>
                    <a:pt x="298" y="46"/>
                    <a:pt x="290" y="46"/>
                  </a:cubicBezTo>
                  <a:cubicBezTo>
                    <a:pt x="290" y="46"/>
                    <a:pt x="286" y="45"/>
                    <a:pt x="285" y="53"/>
                  </a:cubicBezTo>
                  <a:cubicBezTo>
                    <a:pt x="285" y="53"/>
                    <a:pt x="243" y="106"/>
                    <a:pt x="201" y="107"/>
                  </a:cubicBezTo>
                  <a:cubicBezTo>
                    <a:pt x="201" y="107"/>
                    <a:pt x="177" y="110"/>
                    <a:pt x="199" y="66"/>
                  </a:cubicBezTo>
                  <a:cubicBezTo>
                    <a:pt x="199" y="66"/>
                    <a:pt x="212" y="43"/>
                    <a:pt x="232" y="31"/>
                  </a:cubicBezTo>
                  <a:cubicBezTo>
                    <a:pt x="232" y="31"/>
                    <a:pt x="278" y="7"/>
                    <a:pt x="279" y="6"/>
                  </a:cubicBezTo>
                  <a:cubicBezTo>
                    <a:pt x="280" y="5"/>
                    <a:pt x="283" y="4"/>
                    <a:pt x="281" y="2"/>
                  </a:cubicBezTo>
                  <a:cubicBezTo>
                    <a:pt x="281" y="2"/>
                    <a:pt x="281" y="2"/>
                    <a:pt x="281" y="2"/>
                  </a:cubicBezTo>
                  <a:cubicBezTo>
                    <a:pt x="281" y="2"/>
                    <a:pt x="277" y="0"/>
                    <a:pt x="272" y="2"/>
                  </a:cubicBezTo>
                  <a:cubicBezTo>
                    <a:pt x="233" y="21"/>
                    <a:pt x="233" y="21"/>
                    <a:pt x="233" y="21"/>
                  </a:cubicBezTo>
                  <a:cubicBezTo>
                    <a:pt x="233" y="21"/>
                    <a:pt x="238" y="4"/>
                    <a:pt x="227" y="9"/>
                  </a:cubicBezTo>
                  <a:cubicBezTo>
                    <a:pt x="227" y="9"/>
                    <a:pt x="212" y="22"/>
                    <a:pt x="195" y="55"/>
                  </a:cubicBezTo>
                  <a:cubicBezTo>
                    <a:pt x="195" y="55"/>
                    <a:pt x="131" y="120"/>
                    <a:pt x="100" y="116"/>
                  </a:cubicBezTo>
                  <a:cubicBezTo>
                    <a:pt x="100" y="116"/>
                    <a:pt x="80" y="117"/>
                    <a:pt x="88" y="83"/>
                  </a:cubicBezTo>
                  <a:cubicBezTo>
                    <a:pt x="88" y="83"/>
                    <a:pt x="89" y="80"/>
                    <a:pt x="83" y="79"/>
                  </a:cubicBezTo>
                  <a:cubicBezTo>
                    <a:pt x="83" y="79"/>
                    <a:pt x="79" y="77"/>
                    <a:pt x="73" y="86"/>
                  </a:cubicBezTo>
                  <a:cubicBezTo>
                    <a:pt x="73" y="86"/>
                    <a:pt x="69" y="94"/>
                    <a:pt x="58" y="101"/>
                  </a:cubicBezTo>
                  <a:cubicBezTo>
                    <a:pt x="58" y="101"/>
                    <a:pt x="77" y="79"/>
                    <a:pt x="62" y="65"/>
                  </a:cubicBezTo>
                  <a:cubicBezTo>
                    <a:pt x="62" y="65"/>
                    <a:pt x="44" y="49"/>
                    <a:pt x="17" y="87"/>
                  </a:cubicBezTo>
                  <a:cubicBezTo>
                    <a:pt x="17" y="87"/>
                    <a:pt x="0" y="113"/>
                    <a:pt x="14" y="123"/>
                  </a:cubicBezTo>
                  <a:cubicBezTo>
                    <a:pt x="14" y="123"/>
                    <a:pt x="29" y="136"/>
                    <a:pt x="79" y="91"/>
                  </a:cubicBezTo>
                  <a:cubicBezTo>
                    <a:pt x="81" y="90"/>
                    <a:pt x="81" y="90"/>
                    <a:pt x="81" y="90"/>
                  </a:cubicBezTo>
                  <a:cubicBezTo>
                    <a:pt x="81" y="90"/>
                    <a:pt x="66" y="139"/>
                    <a:pt x="119" y="122"/>
                  </a:cubicBezTo>
                  <a:cubicBezTo>
                    <a:pt x="119" y="122"/>
                    <a:pt x="152" y="109"/>
                    <a:pt x="184" y="77"/>
                  </a:cubicBezTo>
                  <a:cubicBezTo>
                    <a:pt x="184" y="77"/>
                    <a:pt x="157" y="171"/>
                    <a:pt x="277" y="72"/>
                  </a:cubicBezTo>
                  <a:cubicBezTo>
                    <a:pt x="277" y="72"/>
                    <a:pt x="270" y="111"/>
                    <a:pt x="332" y="97"/>
                  </a:cubicBezTo>
                  <a:cubicBezTo>
                    <a:pt x="332" y="97"/>
                    <a:pt x="355" y="90"/>
                    <a:pt x="371" y="78"/>
                  </a:cubicBezTo>
                  <a:cubicBezTo>
                    <a:pt x="371" y="78"/>
                    <a:pt x="372" y="101"/>
                    <a:pt x="412" y="99"/>
                  </a:cubicBezTo>
                  <a:cubicBezTo>
                    <a:pt x="412" y="99"/>
                    <a:pt x="435" y="99"/>
                    <a:pt x="446" y="80"/>
                  </a:cubicBezTo>
                  <a:cubicBezTo>
                    <a:pt x="446" y="80"/>
                    <a:pt x="454" y="64"/>
                    <a:pt x="437" y="56"/>
                  </a:cubicBezTo>
                  <a:cubicBezTo>
                    <a:pt x="437" y="56"/>
                    <a:pt x="515" y="54"/>
                    <a:pt x="506" y="77"/>
                  </a:cubicBezTo>
                  <a:cubicBezTo>
                    <a:pt x="506" y="77"/>
                    <a:pt x="490" y="100"/>
                    <a:pt x="502" y="98"/>
                  </a:cubicBezTo>
                  <a:cubicBezTo>
                    <a:pt x="502" y="98"/>
                    <a:pt x="508" y="98"/>
                    <a:pt x="519" y="77"/>
                  </a:cubicBezTo>
                  <a:cubicBezTo>
                    <a:pt x="519" y="77"/>
                    <a:pt x="545" y="46"/>
                    <a:pt x="564" y="59"/>
                  </a:cubicBezTo>
                  <a:cubicBezTo>
                    <a:pt x="564" y="59"/>
                    <a:pt x="572" y="67"/>
                    <a:pt x="560" y="84"/>
                  </a:cubicBezTo>
                  <a:cubicBezTo>
                    <a:pt x="560" y="84"/>
                    <a:pt x="547" y="103"/>
                    <a:pt x="556" y="98"/>
                  </a:cubicBezTo>
                  <a:cubicBezTo>
                    <a:pt x="556" y="98"/>
                    <a:pt x="587" y="67"/>
                    <a:pt x="573" y="51"/>
                  </a:cubicBezTo>
                  <a:cubicBezTo>
                    <a:pt x="573" y="51"/>
                    <a:pt x="558" y="32"/>
                    <a:pt x="518" y="69"/>
                  </a:cubicBezTo>
                  <a:moveTo>
                    <a:pt x="20" y="105"/>
                  </a:moveTo>
                  <a:cubicBezTo>
                    <a:pt x="20" y="105"/>
                    <a:pt x="18" y="88"/>
                    <a:pt x="45" y="73"/>
                  </a:cubicBezTo>
                  <a:cubicBezTo>
                    <a:pt x="45" y="73"/>
                    <a:pt x="77" y="60"/>
                    <a:pt x="49" y="105"/>
                  </a:cubicBezTo>
                  <a:cubicBezTo>
                    <a:pt x="49" y="105"/>
                    <a:pt x="22" y="125"/>
                    <a:pt x="20" y="1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3" name="Freeform 72"/>
            <p:cNvSpPr>
              <a:spLocks noEditPoints="1"/>
            </p:cNvSpPr>
            <p:nvPr userDrawn="1"/>
          </p:nvSpPr>
          <p:spPr bwMode="auto">
            <a:xfrm>
              <a:off x="5249863" y="2641600"/>
              <a:ext cx="1736725" cy="1060450"/>
            </a:xfrm>
            <a:custGeom>
              <a:avLst/>
              <a:gdLst>
                <a:gd name="T0" fmla="*/ 530 w 547"/>
                <a:gd name="T1" fmla="*/ 96 h 334"/>
                <a:gd name="T2" fmla="*/ 435 w 547"/>
                <a:gd name="T3" fmla="*/ 85 h 334"/>
                <a:gd name="T4" fmla="*/ 425 w 547"/>
                <a:gd name="T5" fmla="*/ 88 h 334"/>
                <a:gd name="T6" fmla="*/ 359 w 547"/>
                <a:gd name="T7" fmla="*/ 121 h 334"/>
                <a:gd name="T8" fmla="*/ 333 w 547"/>
                <a:gd name="T9" fmla="*/ 102 h 334"/>
                <a:gd name="T10" fmla="*/ 324 w 547"/>
                <a:gd name="T11" fmla="*/ 99 h 334"/>
                <a:gd name="T12" fmla="*/ 298 w 547"/>
                <a:gd name="T13" fmla="*/ 118 h 334"/>
                <a:gd name="T14" fmla="*/ 245 w 547"/>
                <a:gd name="T15" fmla="*/ 113 h 334"/>
                <a:gd name="T16" fmla="*/ 237 w 547"/>
                <a:gd name="T17" fmla="*/ 94 h 334"/>
                <a:gd name="T18" fmla="*/ 195 w 547"/>
                <a:gd name="T19" fmla="*/ 120 h 334"/>
                <a:gd name="T20" fmla="*/ 183 w 547"/>
                <a:gd name="T21" fmla="*/ 135 h 334"/>
                <a:gd name="T22" fmla="*/ 218 w 547"/>
                <a:gd name="T23" fmla="*/ 68 h 334"/>
                <a:gd name="T24" fmla="*/ 233 w 547"/>
                <a:gd name="T25" fmla="*/ 12 h 334"/>
                <a:gd name="T26" fmla="*/ 223 w 547"/>
                <a:gd name="T27" fmla="*/ 16 h 334"/>
                <a:gd name="T28" fmla="*/ 214 w 547"/>
                <a:gd name="T29" fmla="*/ 46 h 334"/>
                <a:gd name="T30" fmla="*/ 194 w 547"/>
                <a:gd name="T31" fmla="*/ 86 h 334"/>
                <a:gd name="T32" fmla="*/ 97 w 547"/>
                <a:gd name="T33" fmla="*/ 124 h 334"/>
                <a:gd name="T34" fmla="*/ 99 w 547"/>
                <a:gd name="T35" fmla="*/ 96 h 334"/>
                <a:gd name="T36" fmla="*/ 73 w 547"/>
                <a:gd name="T37" fmla="*/ 72 h 334"/>
                <a:gd name="T38" fmla="*/ 10 w 547"/>
                <a:gd name="T39" fmla="*/ 129 h 334"/>
                <a:gd name="T40" fmla="*/ 15 w 547"/>
                <a:gd name="T41" fmla="*/ 152 h 334"/>
                <a:gd name="T42" fmla="*/ 17 w 547"/>
                <a:gd name="T43" fmla="*/ 144 h 334"/>
                <a:gd name="T44" fmla="*/ 34 w 547"/>
                <a:gd name="T45" fmla="*/ 110 h 334"/>
                <a:gd name="T46" fmla="*/ 81 w 547"/>
                <a:gd name="T47" fmla="*/ 83 h 334"/>
                <a:gd name="T48" fmla="*/ 88 w 547"/>
                <a:gd name="T49" fmla="*/ 114 h 334"/>
                <a:gd name="T50" fmla="*/ 87 w 547"/>
                <a:gd name="T51" fmla="*/ 124 h 334"/>
                <a:gd name="T52" fmla="*/ 75 w 547"/>
                <a:gd name="T53" fmla="*/ 121 h 334"/>
                <a:gd name="T54" fmla="*/ 67 w 547"/>
                <a:gd name="T55" fmla="*/ 117 h 334"/>
                <a:gd name="T56" fmla="*/ 65 w 547"/>
                <a:gd name="T57" fmla="*/ 150 h 334"/>
                <a:gd name="T58" fmla="*/ 89 w 547"/>
                <a:gd name="T59" fmla="*/ 146 h 334"/>
                <a:gd name="T60" fmla="*/ 94 w 547"/>
                <a:gd name="T61" fmla="*/ 135 h 334"/>
                <a:gd name="T62" fmla="*/ 186 w 547"/>
                <a:gd name="T63" fmla="*/ 103 h 334"/>
                <a:gd name="T64" fmla="*/ 177 w 547"/>
                <a:gd name="T65" fmla="*/ 126 h 334"/>
                <a:gd name="T66" fmla="*/ 166 w 547"/>
                <a:gd name="T67" fmla="*/ 154 h 334"/>
                <a:gd name="T68" fmla="*/ 180 w 547"/>
                <a:gd name="T69" fmla="*/ 149 h 334"/>
                <a:gd name="T70" fmla="*/ 230 w 547"/>
                <a:gd name="T71" fmla="*/ 100 h 334"/>
                <a:gd name="T72" fmla="*/ 233 w 547"/>
                <a:gd name="T73" fmla="*/ 109 h 334"/>
                <a:gd name="T74" fmla="*/ 321 w 547"/>
                <a:gd name="T75" fmla="*/ 111 h 334"/>
                <a:gd name="T76" fmla="*/ 393 w 547"/>
                <a:gd name="T77" fmla="*/ 117 h 334"/>
                <a:gd name="T78" fmla="*/ 323 w 547"/>
                <a:gd name="T79" fmla="*/ 285 h 334"/>
                <a:gd name="T80" fmla="*/ 333 w 547"/>
                <a:gd name="T81" fmla="*/ 321 h 334"/>
                <a:gd name="T82" fmla="*/ 391 w 547"/>
                <a:gd name="T83" fmla="*/ 235 h 334"/>
                <a:gd name="T84" fmla="*/ 424 w 547"/>
                <a:gd name="T85" fmla="*/ 121 h 334"/>
                <a:gd name="T86" fmla="*/ 432 w 547"/>
                <a:gd name="T87" fmla="*/ 100 h 334"/>
                <a:gd name="T88" fmla="*/ 435 w 547"/>
                <a:gd name="T89" fmla="*/ 96 h 334"/>
                <a:gd name="T90" fmla="*/ 438 w 547"/>
                <a:gd name="T91" fmla="*/ 94 h 334"/>
                <a:gd name="T92" fmla="*/ 510 w 547"/>
                <a:gd name="T93" fmla="*/ 92 h 334"/>
                <a:gd name="T94" fmla="*/ 524 w 547"/>
                <a:gd name="T95" fmla="*/ 134 h 334"/>
                <a:gd name="T96" fmla="*/ 461 w 547"/>
                <a:gd name="T97" fmla="*/ 149 h 334"/>
                <a:gd name="T98" fmla="*/ 448 w 547"/>
                <a:gd name="T99" fmla="*/ 146 h 334"/>
                <a:gd name="T100" fmla="*/ 494 w 547"/>
                <a:gd name="T101" fmla="*/ 160 h 334"/>
                <a:gd name="T102" fmla="*/ 534 w 547"/>
                <a:gd name="T103" fmla="*/ 137 h 334"/>
                <a:gd name="T104" fmla="*/ 530 w 547"/>
                <a:gd name="T105" fmla="*/ 96 h 334"/>
                <a:gd name="T106" fmla="*/ 74 w 547"/>
                <a:gd name="T107" fmla="*/ 145 h 334"/>
                <a:gd name="T108" fmla="*/ 68 w 547"/>
                <a:gd name="T109" fmla="*/ 130 h 334"/>
                <a:gd name="T110" fmla="*/ 85 w 547"/>
                <a:gd name="T111" fmla="*/ 135 h 334"/>
                <a:gd name="T112" fmla="*/ 74 w 547"/>
                <a:gd name="T113" fmla="*/ 145 h 334"/>
                <a:gd name="T114" fmla="*/ 373 w 547"/>
                <a:gd name="T115" fmla="*/ 259 h 334"/>
                <a:gd name="T116" fmla="*/ 345 w 547"/>
                <a:gd name="T117" fmla="*/ 310 h 334"/>
                <a:gd name="T118" fmla="*/ 343 w 547"/>
                <a:gd name="T119" fmla="*/ 234 h 334"/>
                <a:gd name="T120" fmla="*/ 417 w 547"/>
                <a:gd name="T121" fmla="*/ 109 h 334"/>
                <a:gd name="T122" fmla="*/ 373 w 547"/>
                <a:gd name="T123" fmla="*/ 25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7" h="334">
                  <a:moveTo>
                    <a:pt x="530" y="96"/>
                  </a:moveTo>
                  <a:cubicBezTo>
                    <a:pt x="492" y="54"/>
                    <a:pt x="435" y="85"/>
                    <a:pt x="435" y="85"/>
                  </a:cubicBezTo>
                  <a:cubicBezTo>
                    <a:pt x="427" y="83"/>
                    <a:pt x="425" y="88"/>
                    <a:pt x="425" y="88"/>
                  </a:cubicBezTo>
                  <a:cubicBezTo>
                    <a:pt x="393" y="114"/>
                    <a:pt x="359" y="121"/>
                    <a:pt x="359" y="121"/>
                  </a:cubicBezTo>
                  <a:cubicBezTo>
                    <a:pt x="328" y="127"/>
                    <a:pt x="333" y="102"/>
                    <a:pt x="333" y="102"/>
                  </a:cubicBezTo>
                  <a:cubicBezTo>
                    <a:pt x="333" y="89"/>
                    <a:pt x="324" y="99"/>
                    <a:pt x="324" y="99"/>
                  </a:cubicBezTo>
                  <a:cubicBezTo>
                    <a:pt x="318" y="107"/>
                    <a:pt x="298" y="118"/>
                    <a:pt x="298" y="118"/>
                  </a:cubicBezTo>
                  <a:cubicBezTo>
                    <a:pt x="257" y="139"/>
                    <a:pt x="245" y="113"/>
                    <a:pt x="245" y="113"/>
                  </a:cubicBezTo>
                  <a:cubicBezTo>
                    <a:pt x="237" y="94"/>
                    <a:pt x="237" y="94"/>
                    <a:pt x="237" y="94"/>
                  </a:cubicBezTo>
                  <a:cubicBezTo>
                    <a:pt x="228" y="71"/>
                    <a:pt x="195" y="120"/>
                    <a:pt x="195" y="120"/>
                  </a:cubicBezTo>
                  <a:cubicBezTo>
                    <a:pt x="185" y="137"/>
                    <a:pt x="183" y="135"/>
                    <a:pt x="183" y="135"/>
                  </a:cubicBezTo>
                  <a:cubicBezTo>
                    <a:pt x="190" y="110"/>
                    <a:pt x="218" y="68"/>
                    <a:pt x="218" y="68"/>
                  </a:cubicBezTo>
                  <a:cubicBezTo>
                    <a:pt x="239" y="31"/>
                    <a:pt x="233" y="12"/>
                    <a:pt x="233" y="12"/>
                  </a:cubicBezTo>
                  <a:cubicBezTo>
                    <a:pt x="228" y="0"/>
                    <a:pt x="223" y="16"/>
                    <a:pt x="223" y="16"/>
                  </a:cubicBezTo>
                  <a:cubicBezTo>
                    <a:pt x="221" y="29"/>
                    <a:pt x="214" y="46"/>
                    <a:pt x="214" y="46"/>
                  </a:cubicBezTo>
                  <a:cubicBezTo>
                    <a:pt x="204" y="73"/>
                    <a:pt x="194" y="86"/>
                    <a:pt x="194" y="86"/>
                  </a:cubicBezTo>
                  <a:cubicBezTo>
                    <a:pt x="147" y="117"/>
                    <a:pt x="116" y="124"/>
                    <a:pt x="97" y="124"/>
                  </a:cubicBezTo>
                  <a:cubicBezTo>
                    <a:pt x="100" y="109"/>
                    <a:pt x="99" y="96"/>
                    <a:pt x="99" y="96"/>
                  </a:cubicBezTo>
                  <a:cubicBezTo>
                    <a:pt x="96" y="67"/>
                    <a:pt x="73" y="72"/>
                    <a:pt x="73" y="72"/>
                  </a:cubicBezTo>
                  <a:cubicBezTo>
                    <a:pt x="35" y="77"/>
                    <a:pt x="10" y="129"/>
                    <a:pt x="10" y="129"/>
                  </a:cubicBezTo>
                  <a:cubicBezTo>
                    <a:pt x="0" y="154"/>
                    <a:pt x="15" y="152"/>
                    <a:pt x="15" y="152"/>
                  </a:cubicBezTo>
                  <a:cubicBezTo>
                    <a:pt x="25" y="149"/>
                    <a:pt x="17" y="144"/>
                    <a:pt x="17" y="144"/>
                  </a:cubicBezTo>
                  <a:cubicBezTo>
                    <a:pt x="17" y="130"/>
                    <a:pt x="34" y="110"/>
                    <a:pt x="34" y="110"/>
                  </a:cubicBezTo>
                  <a:cubicBezTo>
                    <a:pt x="72" y="70"/>
                    <a:pt x="81" y="83"/>
                    <a:pt x="81" y="83"/>
                  </a:cubicBezTo>
                  <a:cubicBezTo>
                    <a:pt x="80" y="83"/>
                    <a:pt x="92" y="89"/>
                    <a:pt x="88" y="114"/>
                  </a:cubicBezTo>
                  <a:cubicBezTo>
                    <a:pt x="88" y="118"/>
                    <a:pt x="87" y="121"/>
                    <a:pt x="87" y="124"/>
                  </a:cubicBezTo>
                  <a:cubicBezTo>
                    <a:pt x="79" y="123"/>
                    <a:pt x="75" y="121"/>
                    <a:pt x="75" y="121"/>
                  </a:cubicBezTo>
                  <a:cubicBezTo>
                    <a:pt x="69" y="115"/>
                    <a:pt x="67" y="117"/>
                    <a:pt x="67" y="117"/>
                  </a:cubicBezTo>
                  <a:cubicBezTo>
                    <a:pt x="50" y="123"/>
                    <a:pt x="65" y="150"/>
                    <a:pt x="65" y="150"/>
                  </a:cubicBezTo>
                  <a:cubicBezTo>
                    <a:pt x="77" y="167"/>
                    <a:pt x="89" y="146"/>
                    <a:pt x="89" y="146"/>
                  </a:cubicBezTo>
                  <a:cubicBezTo>
                    <a:pt x="91" y="142"/>
                    <a:pt x="93" y="139"/>
                    <a:pt x="94" y="135"/>
                  </a:cubicBezTo>
                  <a:cubicBezTo>
                    <a:pt x="135" y="134"/>
                    <a:pt x="186" y="103"/>
                    <a:pt x="186" y="103"/>
                  </a:cubicBezTo>
                  <a:cubicBezTo>
                    <a:pt x="185" y="112"/>
                    <a:pt x="177" y="126"/>
                    <a:pt x="177" y="126"/>
                  </a:cubicBezTo>
                  <a:cubicBezTo>
                    <a:pt x="161" y="155"/>
                    <a:pt x="166" y="154"/>
                    <a:pt x="166" y="154"/>
                  </a:cubicBezTo>
                  <a:cubicBezTo>
                    <a:pt x="171" y="165"/>
                    <a:pt x="180" y="149"/>
                    <a:pt x="180" y="149"/>
                  </a:cubicBezTo>
                  <a:cubicBezTo>
                    <a:pt x="230" y="82"/>
                    <a:pt x="230" y="100"/>
                    <a:pt x="230" y="100"/>
                  </a:cubicBezTo>
                  <a:cubicBezTo>
                    <a:pt x="233" y="109"/>
                    <a:pt x="233" y="109"/>
                    <a:pt x="233" y="109"/>
                  </a:cubicBezTo>
                  <a:cubicBezTo>
                    <a:pt x="257" y="165"/>
                    <a:pt x="321" y="111"/>
                    <a:pt x="321" y="111"/>
                  </a:cubicBezTo>
                  <a:cubicBezTo>
                    <a:pt x="337" y="152"/>
                    <a:pt x="393" y="117"/>
                    <a:pt x="393" y="117"/>
                  </a:cubicBezTo>
                  <a:cubicBezTo>
                    <a:pt x="332" y="198"/>
                    <a:pt x="323" y="285"/>
                    <a:pt x="323" y="285"/>
                  </a:cubicBezTo>
                  <a:cubicBezTo>
                    <a:pt x="319" y="317"/>
                    <a:pt x="333" y="321"/>
                    <a:pt x="333" y="321"/>
                  </a:cubicBezTo>
                  <a:cubicBezTo>
                    <a:pt x="368" y="334"/>
                    <a:pt x="391" y="235"/>
                    <a:pt x="391" y="235"/>
                  </a:cubicBezTo>
                  <a:cubicBezTo>
                    <a:pt x="424" y="121"/>
                    <a:pt x="424" y="121"/>
                    <a:pt x="424" y="121"/>
                  </a:cubicBezTo>
                  <a:cubicBezTo>
                    <a:pt x="429" y="100"/>
                    <a:pt x="432" y="100"/>
                    <a:pt x="432" y="100"/>
                  </a:cubicBezTo>
                  <a:cubicBezTo>
                    <a:pt x="434" y="97"/>
                    <a:pt x="435" y="96"/>
                    <a:pt x="435" y="96"/>
                  </a:cubicBezTo>
                  <a:cubicBezTo>
                    <a:pt x="437" y="94"/>
                    <a:pt x="438" y="94"/>
                    <a:pt x="438" y="94"/>
                  </a:cubicBezTo>
                  <a:cubicBezTo>
                    <a:pt x="485" y="70"/>
                    <a:pt x="510" y="92"/>
                    <a:pt x="510" y="92"/>
                  </a:cubicBezTo>
                  <a:cubicBezTo>
                    <a:pt x="540" y="114"/>
                    <a:pt x="524" y="134"/>
                    <a:pt x="524" y="134"/>
                  </a:cubicBezTo>
                  <a:cubicBezTo>
                    <a:pt x="496" y="163"/>
                    <a:pt x="461" y="149"/>
                    <a:pt x="461" y="149"/>
                  </a:cubicBezTo>
                  <a:cubicBezTo>
                    <a:pt x="447" y="142"/>
                    <a:pt x="448" y="146"/>
                    <a:pt x="448" y="146"/>
                  </a:cubicBezTo>
                  <a:cubicBezTo>
                    <a:pt x="467" y="163"/>
                    <a:pt x="494" y="160"/>
                    <a:pt x="494" y="160"/>
                  </a:cubicBezTo>
                  <a:cubicBezTo>
                    <a:pt x="518" y="158"/>
                    <a:pt x="534" y="137"/>
                    <a:pt x="534" y="137"/>
                  </a:cubicBezTo>
                  <a:cubicBezTo>
                    <a:pt x="547" y="117"/>
                    <a:pt x="530" y="96"/>
                    <a:pt x="530" y="96"/>
                  </a:cubicBezTo>
                  <a:moveTo>
                    <a:pt x="74" y="145"/>
                  </a:moveTo>
                  <a:cubicBezTo>
                    <a:pt x="70" y="142"/>
                    <a:pt x="68" y="130"/>
                    <a:pt x="68" y="130"/>
                  </a:cubicBezTo>
                  <a:cubicBezTo>
                    <a:pt x="73" y="133"/>
                    <a:pt x="79" y="134"/>
                    <a:pt x="85" y="135"/>
                  </a:cubicBezTo>
                  <a:cubicBezTo>
                    <a:pt x="80" y="154"/>
                    <a:pt x="74" y="145"/>
                    <a:pt x="74" y="145"/>
                  </a:cubicBezTo>
                  <a:moveTo>
                    <a:pt x="373" y="259"/>
                  </a:moveTo>
                  <a:cubicBezTo>
                    <a:pt x="359" y="304"/>
                    <a:pt x="345" y="310"/>
                    <a:pt x="345" y="310"/>
                  </a:cubicBezTo>
                  <a:cubicBezTo>
                    <a:pt x="317" y="318"/>
                    <a:pt x="343" y="234"/>
                    <a:pt x="343" y="234"/>
                  </a:cubicBezTo>
                  <a:cubicBezTo>
                    <a:pt x="372" y="140"/>
                    <a:pt x="417" y="109"/>
                    <a:pt x="417" y="109"/>
                  </a:cubicBezTo>
                  <a:cubicBezTo>
                    <a:pt x="421" y="107"/>
                    <a:pt x="373" y="259"/>
                    <a:pt x="373" y="2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4" name="Freeform 73"/>
            <p:cNvSpPr>
              <a:spLocks/>
            </p:cNvSpPr>
            <p:nvPr userDrawn="1"/>
          </p:nvSpPr>
          <p:spPr bwMode="auto">
            <a:xfrm>
              <a:off x="2586038" y="3209925"/>
              <a:ext cx="3708400" cy="165100"/>
            </a:xfrm>
            <a:custGeom>
              <a:avLst/>
              <a:gdLst>
                <a:gd name="T0" fmla="*/ 0 w 1168"/>
                <a:gd name="T1" fmla="*/ 46 h 52"/>
                <a:gd name="T2" fmla="*/ 607 w 1168"/>
                <a:gd name="T3" fmla="*/ 14 h 52"/>
                <a:gd name="T4" fmla="*/ 1168 w 1168"/>
                <a:gd name="T5" fmla="*/ 32 h 52"/>
                <a:gd name="T6" fmla="*/ 1164 w 1168"/>
                <a:gd name="T7" fmla="*/ 40 h 52"/>
                <a:gd name="T8" fmla="*/ 756 w 1168"/>
                <a:gd name="T9" fmla="*/ 18 h 52"/>
                <a:gd name="T10" fmla="*/ 12 w 1168"/>
                <a:gd name="T11" fmla="*/ 52 h 52"/>
                <a:gd name="T12" fmla="*/ 0 w 1168"/>
                <a:gd name="T13" fmla="*/ 46 h 52"/>
              </a:gdLst>
              <a:ahLst/>
              <a:cxnLst>
                <a:cxn ang="0">
                  <a:pos x="T0" y="T1"/>
                </a:cxn>
                <a:cxn ang="0">
                  <a:pos x="T2" y="T3"/>
                </a:cxn>
                <a:cxn ang="0">
                  <a:pos x="T4" y="T5"/>
                </a:cxn>
                <a:cxn ang="0">
                  <a:pos x="T6" y="T7"/>
                </a:cxn>
                <a:cxn ang="0">
                  <a:pos x="T8" y="T9"/>
                </a:cxn>
                <a:cxn ang="0">
                  <a:pos x="T10" y="T11"/>
                </a:cxn>
                <a:cxn ang="0">
                  <a:pos x="T12" y="T13"/>
                </a:cxn>
              </a:cxnLst>
              <a:rect l="0" t="0" r="r" b="b"/>
              <a:pathLst>
                <a:path w="1168" h="52">
                  <a:moveTo>
                    <a:pt x="0" y="46"/>
                  </a:moveTo>
                  <a:cubicBezTo>
                    <a:pt x="0" y="46"/>
                    <a:pt x="417" y="14"/>
                    <a:pt x="607" y="14"/>
                  </a:cubicBezTo>
                  <a:cubicBezTo>
                    <a:pt x="607" y="14"/>
                    <a:pt x="1089" y="0"/>
                    <a:pt x="1168" y="32"/>
                  </a:cubicBezTo>
                  <a:cubicBezTo>
                    <a:pt x="1164" y="40"/>
                    <a:pt x="1164" y="40"/>
                    <a:pt x="1164" y="40"/>
                  </a:cubicBezTo>
                  <a:cubicBezTo>
                    <a:pt x="1164" y="40"/>
                    <a:pt x="1059" y="16"/>
                    <a:pt x="756" y="18"/>
                  </a:cubicBezTo>
                  <a:cubicBezTo>
                    <a:pt x="756" y="18"/>
                    <a:pt x="183" y="28"/>
                    <a:pt x="12" y="52"/>
                  </a:cubicBezTo>
                  <a:lnTo>
                    <a:pt x="0" y="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5" name="Freeform 74"/>
            <p:cNvSpPr>
              <a:spLocks/>
            </p:cNvSpPr>
            <p:nvPr userDrawn="1"/>
          </p:nvSpPr>
          <p:spPr bwMode="auto">
            <a:xfrm>
              <a:off x="6853238" y="2724150"/>
              <a:ext cx="76200" cy="92075"/>
            </a:xfrm>
            <a:custGeom>
              <a:avLst/>
              <a:gdLst>
                <a:gd name="T0" fmla="*/ 48 w 48"/>
                <a:gd name="T1" fmla="*/ 0 h 58"/>
                <a:gd name="T2" fmla="*/ 48 w 48"/>
                <a:gd name="T3" fmla="*/ 8 h 58"/>
                <a:gd name="T4" fmla="*/ 28 w 48"/>
                <a:gd name="T5" fmla="*/ 8 h 58"/>
                <a:gd name="T6" fmla="*/ 28 w 48"/>
                <a:gd name="T7" fmla="*/ 58 h 58"/>
                <a:gd name="T8" fmla="*/ 20 w 48"/>
                <a:gd name="T9" fmla="*/ 58 h 58"/>
                <a:gd name="T10" fmla="*/ 20 w 48"/>
                <a:gd name="T11" fmla="*/ 8 h 58"/>
                <a:gd name="T12" fmla="*/ 0 w 48"/>
                <a:gd name="T13" fmla="*/ 8 h 58"/>
                <a:gd name="T14" fmla="*/ 0 w 48"/>
                <a:gd name="T15" fmla="*/ 0 h 58"/>
                <a:gd name="T16" fmla="*/ 48 w 4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58">
                  <a:moveTo>
                    <a:pt x="48" y="0"/>
                  </a:moveTo>
                  <a:lnTo>
                    <a:pt x="48" y="8"/>
                  </a:lnTo>
                  <a:lnTo>
                    <a:pt x="28" y="8"/>
                  </a:lnTo>
                  <a:lnTo>
                    <a:pt x="28" y="58"/>
                  </a:lnTo>
                  <a:lnTo>
                    <a:pt x="20" y="58"/>
                  </a:lnTo>
                  <a:lnTo>
                    <a:pt x="20" y="8"/>
                  </a:lnTo>
                  <a:lnTo>
                    <a:pt x="0" y="8"/>
                  </a:lnTo>
                  <a:lnTo>
                    <a:pt x="0" y="0"/>
                  </a:ln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36" name="Freeform 75"/>
            <p:cNvSpPr>
              <a:spLocks/>
            </p:cNvSpPr>
            <p:nvPr userDrawn="1"/>
          </p:nvSpPr>
          <p:spPr bwMode="auto">
            <a:xfrm>
              <a:off x="6938963" y="2724150"/>
              <a:ext cx="88900" cy="92075"/>
            </a:xfrm>
            <a:custGeom>
              <a:avLst/>
              <a:gdLst>
                <a:gd name="T0" fmla="*/ 28 w 28"/>
                <a:gd name="T1" fmla="*/ 0 h 29"/>
                <a:gd name="T2" fmla="*/ 28 w 28"/>
                <a:gd name="T3" fmla="*/ 29 h 29"/>
                <a:gd name="T4" fmla="*/ 24 w 28"/>
                <a:gd name="T5" fmla="*/ 29 h 29"/>
                <a:gd name="T6" fmla="*/ 24 w 28"/>
                <a:gd name="T7" fmla="*/ 18 h 29"/>
                <a:gd name="T8" fmla="*/ 24 w 28"/>
                <a:gd name="T9" fmla="*/ 7 h 29"/>
                <a:gd name="T10" fmla="*/ 24 w 28"/>
                <a:gd name="T11" fmla="*/ 7 h 29"/>
                <a:gd name="T12" fmla="*/ 21 w 28"/>
                <a:gd name="T13" fmla="*/ 12 h 29"/>
                <a:gd name="T14" fmla="*/ 16 w 28"/>
                <a:gd name="T15" fmla="*/ 22 h 29"/>
                <a:gd name="T16" fmla="*/ 13 w 28"/>
                <a:gd name="T17" fmla="*/ 22 h 29"/>
                <a:gd name="T18" fmla="*/ 7 w 28"/>
                <a:gd name="T19" fmla="*/ 12 h 29"/>
                <a:gd name="T20" fmla="*/ 5 w 28"/>
                <a:gd name="T21" fmla="*/ 7 h 29"/>
                <a:gd name="T22" fmla="*/ 5 w 28"/>
                <a:gd name="T23" fmla="*/ 7 h 29"/>
                <a:gd name="T24" fmla="*/ 5 w 28"/>
                <a:gd name="T25" fmla="*/ 18 h 29"/>
                <a:gd name="T26" fmla="*/ 5 w 28"/>
                <a:gd name="T27" fmla="*/ 29 h 29"/>
                <a:gd name="T28" fmla="*/ 0 w 28"/>
                <a:gd name="T29" fmla="*/ 29 h 29"/>
                <a:gd name="T30" fmla="*/ 0 w 28"/>
                <a:gd name="T31" fmla="*/ 0 h 29"/>
                <a:gd name="T32" fmla="*/ 5 w 28"/>
                <a:gd name="T33" fmla="*/ 0 h 29"/>
                <a:gd name="T34" fmla="*/ 11 w 28"/>
                <a:gd name="T35" fmla="*/ 11 h 29"/>
                <a:gd name="T36" fmla="*/ 14 w 28"/>
                <a:gd name="T37" fmla="*/ 16 h 29"/>
                <a:gd name="T38" fmla="*/ 14 w 28"/>
                <a:gd name="T39" fmla="*/ 16 h 29"/>
                <a:gd name="T40" fmla="*/ 17 w 28"/>
                <a:gd name="T41" fmla="*/ 11 h 29"/>
                <a:gd name="T42" fmla="*/ 24 w 28"/>
                <a:gd name="T43" fmla="*/ 0 h 29"/>
                <a:gd name="T44" fmla="*/ 28 w 28"/>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29">
                  <a:moveTo>
                    <a:pt x="28" y="0"/>
                  </a:moveTo>
                  <a:cubicBezTo>
                    <a:pt x="28" y="29"/>
                    <a:pt x="28" y="29"/>
                    <a:pt x="28" y="29"/>
                  </a:cubicBezTo>
                  <a:cubicBezTo>
                    <a:pt x="24" y="29"/>
                    <a:pt x="24" y="29"/>
                    <a:pt x="24" y="29"/>
                  </a:cubicBezTo>
                  <a:cubicBezTo>
                    <a:pt x="24" y="18"/>
                    <a:pt x="24" y="18"/>
                    <a:pt x="24" y="18"/>
                  </a:cubicBezTo>
                  <a:cubicBezTo>
                    <a:pt x="24" y="12"/>
                    <a:pt x="24" y="7"/>
                    <a:pt x="24" y="7"/>
                  </a:cubicBezTo>
                  <a:cubicBezTo>
                    <a:pt x="24" y="7"/>
                    <a:pt x="24" y="7"/>
                    <a:pt x="24" y="7"/>
                  </a:cubicBezTo>
                  <a:cubicBezTo>
                    <a:pt x="24" y="7"/>
                    <a:pt x="22" y="10"/>
                    <a:pt x="21" y="12"/>
                  </a:cubicBezTo>
                  <a:cubicBezTo>
                    <a:pt x="16" y="22"/>
                    <a:pt x="16" y="22"/>
                    <a:pt x="16" y="22"/>
                  </a:cubicBezTo>
                  <a:cubicBezTo>
                    <a:pt x="13" y="22"/>
                    <a:pt x="13" y="22"/>
                    <a:pt x="13" y="22"/>
                  </a:cubicBezTo>
                  <a:cubicBezTo>
                    <a:pt x="7" y="12"/>
                    <a:pt x="7" y="12"/>
                    <a:pt x="7" y="12"/>
                  </a:cubicBezTo>
                  <a:cubicBezTo>
                    <a:pt x="7" y="10"/>
                    <a:pt x="5" y="7"/>
                    <a:pt x="5" y="7"/>
                  </a:cubicBezTo>
                  <a:cubicBezTo>
                    <a:pt x="5" y="7"/>
                    <a:pt x="5" y="7"/>
                    <a:pt x="5" y="7"/>
                  </a:cubicBezTo>
                  <a:cubicBezTo>
                    <a:pt x="5" y="7"/>
                    <a:pt x="5" y="12"/>
                    <a:pt x="5" y="18"/>
                  </a:cubicBezTo>
                  <a:cubicBezTo>
                    <a:pt x="5" y="29"/>
                    <a:pt x="5" y="29"/>
                    <a:pt x="5" y="29"/>
                  </a:cubicBezTo>
                  <a:cubicBezTo>
                    <a:pt x="0" y="29"/>
                    <a:pt x="0" y="29"/>
                    <a:pt x="0" y="29"/>
                  </a:cubicBezTo>
                  <a:cubicBezTo>
                    <a:pt x="0" y="0"/>
                    <a:pt x="0" y="0"/>
                    <a:pt x="0" y="0"/>
                  </a:cubicBezTo>
                  <a:cubicBezTo>
                    <a:pt x="5" y="0"/>
                    <a:pt x="5" y="0"/>
                    <a:pt x="5" y="0"/>
                  </a:cubicBezTo>
                  <a:cubicBezTo>
                    <a:pt x="11" y="11"/>
                    <a:pt x="11" y="11"/>
                    <a:pt x="11" y="11"/>
                  </a:cubicBezTo>
                  <a:cubicBezTo>
                    <a:pt x="14" y="15"/>
                    <a:pt x="14" y="16"/>
                    <a:pt x="14" y="16"/>
                  </a:cubicBezTo>
                  <a:cubicBezTo>
                    <a:pt x="14" y="16"/>
                    <a:pt x="14" y="16"/>
                    <a:pt x="14" y="16"/>
                  </a:cubicBezTo>
                  <a:cubicBezTo>
                    <a:pt x="14" y="16"/>
                    <a:pt x="15" y="15"/>
                    <a:pt x="17" y="11"/>
                  </a:cubicBezTo>
                  <a:cubicBezTo>
                    <a:pt x="24" y="0"/>
                    <a:pt x="24" y="0"/>
                    <a:pt x="24" y="0"/>
                  </a:cubicBezTo>
                  <a:lnTo>
                    <a:pt x="2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
        <p:nvSpPr>
          <p:cNvPr id="137" name="TextBox 136"/>
          <p:cNvSpPr txBox="1"/>
          <p:nvPr userDrawn="1"/>
        </p:nvSpPr>
        <p:spPr>
          <a:xfrm>
            <a:off x="3436568" y="4039299"/>
            <a:ext cx="5318866" cy="338554"/>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mn-ea"/>
                <a:cs typeface="+mn-cs"/>
              </a:rPr>
              <a:t>$6.8 </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BILLION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105,000</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EMPLOYEES | </a:t>
            </a:r>
            <a:r>
              <a:rPr kumimoji="0" lang="en-US" sz="1600" b="1" i="0" u="none" strike="noStrike" kern="1200" cap="none" spc="0" normalizeH="0" baseline="0" noProof="0" dirty="0">
                <a:ln>
                  <a:noFill/>
                </a:ln>
                <a:solidFill>
                  <a:srgbClr val="FFFFFF"/>
                </a:solidFill>
                <a:effectLst/>
                <a:uLnTx/>
                <a:uFillTx/>
                <a:latin typeface="Arial" charset="0"/>
                <a:ea typeface="+mn-ea"/>
                <a:cs typeface="+mn-cs"/>
              </a:rPr>
              <a:t>31</a:t>
            </a:r>
            <a:r>
              <a:rPr kumimoji="0" lang="en-US" sz="1600" b="0" i="0" u="none" strike="noStrike" kern="1200" cap="none" spc="0" normalizeH="0" baseline="0" noProof="0" dirty="0">
                <a:ln>
                  <a:noFill/>
                </a:ln>
                <a:solidFill>
                  <a:srgbClr val="FFFFFF"/>
                </a:solidFill>
                <a:effectLst/>
                <a:uLnTx/>
                <a:uFillTx/>
                <a:latin typeface="Arial" charset="0"/>
                <a:ea typeface="+mn-ea"/>
                <a:cs typeface="+mn-cs"/>
              </a:rPr>
              <a:t> COUNTRIES</a:t>
            </a:r>
          </a:p>
        </p:txBody>
      </p:sp>
    </p:spTree>
    <p:extLst>
      <p:ext uri="{BB962C8B-B14F-4D97-AF65-F5344CB8AC3E}">
        <p14:creationId xmlns:p14="http://schemas.microsoft.com/office/powerpoint/2010/main" val="487543397"/>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2016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383203414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14061216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942094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0101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278483"/>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1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3035591240"/>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305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068346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175775335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FA59-AA16-497A-A1B7-3693CFB285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37E80F-7F3F-4CE3-81D9-2B9D26173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5736441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7" name="Picture 16"/>
          <p:cNvPicPr/>
          <p:nvPr userDrawn="1"/>
        </p:nvPicPr>
        <p:blipFill>
          <a:blip r:embed="rId2">
            <a:extLst>
              <a:ext uri="{28A0092B-C50C-407E-A947-70E740481C1C}">
                <a14:useLocalDpi xmlns:a14="http://schemas.microsoft.com/office/drawing/2010/main" val="0"/>
              </a:ext>
            </a:extLst>
          </a:blip>
          <a:stretch>
            <a:fillRect/>
          </a:stretch>
        </p:blipFill>
        <p:spPr bwMode="auto">
          <a:xfrm>
            <a:off x="0" y="-1"/>
            <a:ext cx="12190413" cy="4660823"/>
          </a:xfrm>
          <a:prstGeom prst="rect">
            <a:avLst/>
          </a:prstGeom>
          <a:noFill/>
        </p:spPr>
      </p:pic>
      <p:pic>
        <p:nvPicPr>
          <p:cNvPr id="1027" name="Picture 3" descr="G:\Jobs\Layout &amp; Template\Temp\Template_1\ECS Template - Cover.jp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t="89720"/>
          <a:stretch/>
        </p:blipFill>
        <p:spPr bwMode="auto">
          <a:xfrm>
            <a:off x="1589" y="4572001"/>
            <a:ext cx="12188824" cy="523875"/>
          </a:xfrm>
          <a:prstGeom prst="rect">
            <a:avLst/>
          </a:prstGeom>
          <a:noFill/>
          <a:extLst>
            <a:ext uri="{909E8E84-426E-40DD-AFC4-6F175D3DCCD1}">
              <a14:hiddenFill xmlns:a14="http://schemas.microsoft.com/office/drawing/2010/main">
                <a:solidFill>
                  <a:srgbClr val="FFFFFF"/>
                </a:solidFill>
              </a14:hiddenFill>
            </a:ext>
          </a:extLst>
        </p:spPr>
      </p:pic>
      <p:sp>
        <p:nvSpPr>
          <p:cNvPr id="1433603" name="Rectangle 3"/>
          <p:cNvSpPr>
            <a:spLocks noGrp="1" noChangeArrowheads="1"/>
          </p:cNvSpPr>
          <p:nvPr>
            <p:ph type="ctrTitle" hasCustomPrompt="1"/>
          </p:nvPr>
        </p:nvSpPr>
        <p:spPr>
          <a:xfrm>
            <a:off x="406399" y="4953000"/>
            <a:ext cx="11356369" cy="685800"/>
          </a:xfrm>
        </p:spPr>
        <p:txBody>
          <a:bodyPr lIns="91440" rIns="91440"/>
          <a:lstStyle>
            <a:lvl1pPr>
              <a:lnSpc>
                <a:spcPct val="125000"/>
              </a:lnSpc>
              <a:defRPr sz="2800">
                <a:solidFill>
                  <a:srgbClr val="00529B"/>
                </a:solidFill>
                <a:latin typeface="+mj-lt"/>
              </a:defRPr>
            </a:lvl1pPr>
          </a:lstStyle>
          <a:p>
            <a:r>
              <a:rPr lang="en-US" dirty="0"/>
              <a:t>CLICK TO EDIT MASTER TITLE STYLE</a:t>
            </a:r>
          </a:p>
        </p:txBody>
      </p:sp>
      <p:sp>
        <p:nvSpPr>
          <p:cNvPr id="1433605" name="Rectangle 5"/>
          <p:cNvSpPr>
            <a:spLocks noGrp="1" noChangeArrowheads="1"/>
          </p:cNvSpPr>
          <p:nvPr>
            <p:ph type="subTitle" sz="quarter" idx="1" hasCustomPrompt="1"/>
          </p:nvPr>
        </p:nvSpPr>
        <p:spPr>
          <a:xfrm>
            <a:off x="406399" y="5638800"/>
            <a:ext cx="11356369" cy="685800"/>
          </a:xfrm>
        </p:spPr>
        <p:txBody>
          <a:bodyPr/>
          <a:lstStyle>
            <a:lvl1pPr marL="0" indent="0">
              <a:buFont typeface="Wingdings 2" pitchFamily="18" charset="2"/>
              <a:buNone/>
              <a:defRPr sz="2000" b="0">
                <a:solidFill>
                  <a:schemeClr val="tx1">
                    <a:lumMod val="75000"/>
                    <a:lumOff val="25000"/>
                  </a:schemeClr>
                </a:solidFill>
                <a:latin typeface="+mj-lt"/>
              </a:defRPr>
            </a:lvl1pPr>
          </a:lstStyle>
          <a:p>
            <a:r>
              <a:rPr lang="en-US" dirty="0"/>
              <a:t>CLICK TO EDIT MASTER SUBTITLE STYLE</a:t>
            </a:r>
          </a:p>
        </p:txBody>
      </p:sp>
      <p:sp>
        <p:nvSpPr>
          <p:cNvPr id="11"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2" name="Group 5"/>
          <p:cNvGrpSpPr>
            <a:grpSpLocks noChangeAspect="1"/>
          </p:cNvGrpSpPr>
          <p:nvPr userDrawn="1"/>
        </p:nvGrpSpPr>
        <p:grpSpPr bwMode="auto">
          <a:xfrm>
            <a:off x="10831204" y="6446252"/>
            <a:ext cx="943221"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383934321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71750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91328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52646"/>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13.xml"/><Relationship Id="rId7" Type="http://schemas.openxmlformats.org/officeDocument/2006/relationships/theme" Target="../theme/theme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image" Target="../media/image7.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12833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Lst>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body" idx="1"/>
          </p:nvPr>
        </p:nvSpPr>
        <p:spPr bwMode="auto">
          <a:xfrm>
            <a:off x="406402" y="1219201"/>
            <a:ext cx="11379200" cy="49767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2" y="118755"/>
            <a:ext cx="11379200"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5720" tIns="45720" rIns="45720" bIns="45720" numCol="1" anchor="t" anchorCtr="0" compatLnSpc="1">
            <a:prstTxWarp prst="textNoShape">
              <a:avLst/>
            </a:prstTxWarp>
            <a:spAutoFit/>
          </a:bodyPr>
          <a:lstStyle/>
          <a:p>
            <a:pPr lvl="0"/>
            <a:r>
              <a:rPr lang="en-US" dirty="0"/>
              <a:t>Click to edit Master title style</a:t>
            </a:r>
          </a:p>
        </p:txBody>
      </p:sp>
      <p:pic>
        <p:nvPicPr>
          <p:cNvPr id="15" name="Picture 14" descr="HCL logo-09.png"/>
          <p:cNvPicPr>
            <a:picLocks noChangeAspect="1"/>
          </p:cNvPicPr>
          <p:nvPr userDrawn="1"/>
        </p:nvPicPr>
        <p:blipFill rotWithShape="1">
          <a:blip r:embed="rId3" cstate="print">
            <a:extLst>
              <a:ext uri="{28A0092B-C50C-407E-A947-70E740481C1C}">
                <a14:useLocalDpi xmlns:a14="http://schemas.microsoft.com/office/drawing/2010/main" val="0"/>
              </a:ext>
            </a:extLst>
          </a:blip>
          <a:srcRect l="17708" t="28162" r="16433" b="25386"/>
          <a:stretch/>
        </p:blipFill>
        <p:spPr bwMode="auto">
          <a:xfrm>
            <a:off x="10641368" y="6287948"/>
            <a:ext cx="1349406" cy="307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 name="Rectangle 15"/>
          <p:cNvSpPr/>
          <p:nvPr userDrawn="1"/>
        </p:nvSpPr>
        <p:spPr>
          <a:xfrm>
            <a:off x="406400" y="6565685"/>
            <a:ext cx="26777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l" defTabSz="1217248" rtl="0" eaLnBrk="1" fontAlgn="auto" latinLnBrk="0" hangingPunct="1">
              <a:lnSpc>
                <a:spcPct val="100000"/>
              </a:lnSpc>
              <a:spcBef>
                <a:spcPts val="0"/>
              </a:spcBef>
              <a:spcAft>
                <a:spcPts val="0"/>
              </a:spcAft>
              <a:buClrTx/>
              <a:buSzTx/>
              <a:buFontTx/>
              <a:buNone/>
              <a:tabLst/>
              <a:defRPr/>
            </a:pPr>
            <a:fld id="{6859F80E-620D-49A1-BE04-AB53E30ABC2A}" type="slidenum">
              <a:rPr kumimoji="0" lang="it-IT" sz="1000" b="0" i="0" u="none" strike="noStrike" kern="1200" cap="none" spc="0" normalizeH="0" baseline="0" noProof="0">
                <a:ln>
                  <a:noFill/>
                </a:ln>
                <a:solidFill>
                  <a:srgbClr val="404040"/>
                </a:solidFill>
                <a:effectLst/>
                <a:uLnTx/>
                <a:uFillTx/>
                <a:latin typeface="Calibri" panose="020F0502020204030204" pitchFamily="34" charset="0"/>
                <a:ea typeface="+mn-ea"/>
                <a:cs typeface="Segoe UI" panose="020B0502040204020203" pitchFamily="34" charset="0"/>
              </a:rPr>
              <a:pPr marL="0" marR="0" lvl="0" indent="0" algn="l" defTabSz="1217248" rtl="0" eaLnBrk="1" fontAlgn="auto" latinLnBrk="0" hangingPunct="1">
                <a:lnSpc>
                  <a:spcPct val="100000"/>
                </a:lnSpc>
                <a:spcBef>
                  <a:spcPts val="0"/>
                </a:spcBef>
                <a:spcAft>
                  <a:spcPts val="0"/>
                </a:spcAft>
                <a:buClrTx/>
                <a:buSzTx/>
                <a:buFontTx/>
                <a:buNone/>
                <a:tabLst/>
                <a:defRPr/>
              </a:pPr>
              <a:t>‹#›</a:t>
            </a:fld>
            <a:r>
              <a:rPr kumimoji="0" lang="it-IT"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rPr>
              <a:t>  |</a:t>
            </a:r>
            <a:endParaRPr kumimoji="0" lang="en-US" sz="1000" b="0" i="0" u="none" strike="noStrike" kern="1200" cap="none" spc="0" normalizeH="0" baseline="0" noProof="0" dirty="0">
              <a:ln>
                <a:noFill/>
              </a:ln>
              <a:solidFill>
                <a:srgbClr val="404040"/>
              </a:solidFill>
              <a:effectLst/>
              <a:uLnTx/>
              <a:uFillTx/>
              <a:latin typeface="Calibri" panose="020F0502020204030204" pitchFamily="34" charset="0"/>
              <a:ea typeface="+mn-ea"/>
              <a:cs typeface="Segoe UI" panose="020B0502040204020203" pitchFamily="34" charset="0"/>
            </a:endParaRPr>
          </a:p>
        </p:txBody>
      </p:sp>
      <p:cxnSp>
        <p:nvCxnSpPr>
          <p:cNvPr id="3" name="Straight Connector 2"/>
          <p:cNvCxnSpPr/>
          <p:nvPr userDrawn="1"/>
        </p:nvCxnSpPr>
        <p:spPr bwMode="auto">
          <a:xfrm>
            <a:off x="0" y="868680"/>
            <a:ext cx="12192127" cy="0"/>
          </a:xfrm>
          <a:prstGeom prst="line">
            <a:avLst/>
          </a:prstGeom>
          <a:solidFill>
            <a:schemeClr val="accent1"/>
          </a:solidFill>
          <a:ln w="19050" cap="flat" cmpd="sng" algn="ctr">
            <a:solidFill>
              <a:schemeClr val="bg2"/>
            </a:solidFill>
            <a:prstDash val="solid"/>
            <a:miter lim="800000"/>
            <a:headEnd type="none" w="med" len="med"/>
            <a:tailEnd type="none" w="med" len="med"/>
          </a:ln>
          <a:effectLst/>
        </p:spPr>
      </p:cxnSp>
      <p:sp>
        <p:nvSpPr>
          <p:cNvPr id="10" name="Rectangle 9"/>
          <p:cNvSpPr/>
          <p:nvPr userDrawn="1"/>
        </p:nvSpPr>
        <p:spPr>
          <a:xfrm>
            <a:off x="9009272" y="6565685"/>
            <a:ext cx="2967932"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Copyright © 2016 HCL Technologies |  www.hcltech.com</a:t>
            </a:r>
          </a:p>
        </p:txBody>
      </p:sp>
      <p:sp>
        <p:nvSpPr>
          <p:cNvPr id="9" name="Rectangle 8"/>
          <p:cNvSpPr/>
          <p:nvPr userDrawn="1"/>
        </p:nvSpPr>
        <p:spPr>
          <a:xfrm>
            <a:off x="721490" y="6564344"/>
            <a:ext cx="774715" cy="153888"/>
          </a:xfrm>
          <a:prstGeom prst="rect">
            <a:avLst/>
          </a:prstGeom>
        </p:spPr>
        <p:txBody>
          <a:bodyPr wrap="none" lIns="0" tIns="0" rIns="0" bIns="0" anchor="ctr" anchorCtr="0">
            <a:spAutoFit/>
          </a:bodyPr>
          <a:lstStyle>
            <a:lvl1pPr defTabSz="1217613" eaLnBrk="0" hangingPunct="0">
              <a:defRPr sz="3600">
                <a:solidFill>
                  <a:schemeClr val="tx1"/>
                </a:solidFill>
                <a:latin typeface="Arial" panose="020B0604020202020204" pitchFamily="34" charset="0"/>
                <a:cs typeface="Arial" panose="020B0604020202020204" pitchFamily="34" charset="0"/>
              </a:defRPr>
            </a:lvl1pPr>
            <a:lvl2pPr marL="742950" indent="-285750" defTabSz="1217613" eaLnBrk="0" hangingPunct="0">
              <a:defRPr sz="3600">
                <a:solidFill>
                  <a:schemeClr val="tx1"/>
                </a:solidFill>
                <a:latin typeface="Arial" panose="020B0604020202020204" pitchFamily="34" charset="0"/>
                <a:cs typeface="Arial" panose="020B0604020202020204" pitchFamily="34" charset="0"/>
              </a:defRPr>
            </a:lvl2pPr>
            <a:lvl3pPr marL="1143000" indent="-228600" defTabSz="1217613" eaLnBrk="0" hangingPunct="0">
              <a:defRPr sz="3600">
                <a:solidFill>
                  <a:schemeClr val="tx1"/>
                </a:solidFill>
                <a:latin typeface="Arial" panose="020B0604020202020204" pitchFamily="34" charset="0"/>
                <a:cs typeface="Arial" panose="020B0604020202020204" pitchFamily="34" charset="0"/>
              </a:defRPr>
            </a:lvl3pPr>
            <a:lvl4pPr marL="1600200" indent="-228600" defTabSz="1217613" eaLnBrk="0" hangingPunct="0">
              <a:defRPr sz="3600">
                <a:solidFill>
                  <a:schemeClr val="tx1"/>
                </a:solidFill>
                <a:latin typeface="Arial" panose="020B0604020202020204" pitchFamily="34" charset="0"/>
                <a:cs typeface="Arial" panose="020B0604020202020204" pitchFamily="34" charset="0"/>
              </a:defRPr>
            </a:lvl4pPr>
            <a:lvl5pPr marL="2057400" indent="-228600" defTabSz="1217613" eaLnBrk="0" hangingPunct="0">
              <a:defRPr sz="3600">
                <a:solidFill>
                  <a:schemeClr val="tx1"/>
                </a:solidFill>
                <a:latin typeface="Arial" panose="020B0604020202020204" pitchFamily="34" charset="0"/>
                <a:cs typeface="Arial" panose="020B0604020202020204" pitchFamily="34" charset="0"/>
              </a:defRPr>
            </a:lvl5pPr>
            <a:lvl6pPr marL="25146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6pPr>
            <a:lvl7pPr marL="29718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7pPr>
            <a:lvl8pPr marL="34290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8pPr>
            <a:lvl9pPr marL="3886200" indent="-228600" defTabSz="1217613" eaLnBrk="0" fontAlgn="base" hangingPunct="0">
              <a:spcBef>
                <a:spcPct val="0"/>
              </a:spcBef>
              <a:spcAft>
                <a:spcPct val="0"/>
              </a:spcAft>
              <a:defRPr sz="3600">
                <a:solidFill>
                  <a:schemeClr val="tx1"/>
                </a:solidFill>
                <a:latin typeface="Arial" panose="020B0604020202020204" pitchFamily="34" charset="0"/>
                <a:cs typeface="Arial" panose="020B0604020202020204" pitchFamily="34" charset="0"/>
              </a:defRPr>
            </a:lvl9pPr>
          </a:lstStyle>
          <a:p>
            <a:pPr marL="0" marR="0" lvl="0" indent="0" algn="r" defTabSz="1217248"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lumMod val="65000"/>
                    <a:lumOff val="35000"/>
                  </a:srgbClr>
                </a:solidFill>
                <a:effectLst/>
                <a:uLnTx/>
                <a:uFillTx/>
                <a:latin typeface="Calibri" panose="020F0502020204030204" pitchFamily="34" charset="0"/>
                <a:ea typeface="+mn-ea"/>
                <a:cs typeface="Segoe UI" panose="020B0502040204020203" pitchFamily="34" charset="0"/>
              </a:rPr>
              <a:t>CONFIDENTIAL</a:t>
            </a:r>
          </a:p>
        </p:txBody>
      </p:sp>
    </p:spTree>
    <p:extLst>
      <p:ext uri="{BB962C8B-B14F-4D97-AF65-F5344CB8AC3E}">
        <p14:creationId xmlns:p14="http://schemas.microsoft.com/office/powerpoint/2010/main" val="3967386856"/>
      </p:ext>
    </p:extLst>
  </p:cSld>
  <p:clrMap bg1="lt1" tx1="dk1" bg2="lt2" tx2="dk2" accent1="accent1" accent2="accent2" accent3="accent3" accent4="accent4" accent5="accent5" accent6="accent6" hlink="hlink" folHlink="folHlink"/>
  <p:sldLayoutIdLst>
    <p:sldLayoutId id="2147483749" r:id="rId1"/>
  </p:sldLayoutIdLst>
  <p:transition/>
  <p:hf hdr="0" ftr="0" dt="0"/>
  <p:txStyles>
    <p:titleStyle>
      <a:lvl1pPr algn="l" rtl="0" eaLnBrk="0" fontAlgn="base" hangingPunct="0">
        <a:spcBef>
          <a:spcPct val="0"/>
        </a:spcBef>
        <a:spcAft>
          <a:spcPct val="0"/>
        </a:spcAft>
        <a:defRPr sz="2799" b="1" cap="none" baseline="0">
          <a:solidFill>
            <a:srgbClr val="1451A3"/>
          </a:solidFill>
          <a:latin typeface="Calibri" panose="020F0502020204030204" pitchFamily="34" charset="0"/>
          <a:ea typeface="+mj-ea"/>
          <a:cs typeface="+mj-cs"/>
        </a:defRPr>
      </a:lvl1pPr>
      <a:lvl2pPr algn="l" rtl="0" eaLnBrk="0" fontAlgn="base" hangingPunct="0">
        <a:spcBef>
          <a:spcPct val="0"/>
        </a:spcBef>
        <a:spcAft>
          <a:spcPct val="0"/>
        </a:spcAft>
        <a:defRPr sz="2399" b="1">
          <a:solidFill>
            <a:srgbClr val="00529B"/>
          </a:solidFill>
          <a:latin typeface="Novecento Book" pitchFamily="50" charset="0"/>
        </a:defRPr>
      </a:lvl2pPr>
      <a:lvl3pPr algn="l" rtl="0" eaLnBrk="0" fontAlgn="base" hangingPunct="0">
        <a:spcBef>
          <a:spcPct val="0"/>
        </a:spcBef>
        <a:spcAft>
          <a:spcPct val="0"/>
        </a:spcAft>
        <a:defRPr sz="2399" b="1">
          <a:solidFill>
            <a:srgbClr val="00529B"/>
          </a:solidFill>
          <a:latin typeface="Novecento Book" pitchFamily="50" charset="0"/>
        </a:defRPr>
      </a:lvl3pPr>
      <a:lvl4pPr algn="l" rtl="0" eaLnBrk="0" fontAlgn="base" hangingPunct="0">
        <a:spcBef>
          <a:spcPct val="0"/>
        </a:spcBef>
        <a:spcAft>
          <a:spcPct val="0"/>
        </a:spcAft>
        <a:defRPr sz="2399" b="1">
          <a:solidFill>
            <a:srgbClr val="00529B"/>
          </a:solidFill>
          <a:latin typeface="Novecento Book" pitchFamily="50" charset="0"/>
        </a:defRPr>
      </a:lvl4pPr>
      <a:lvl5pPr algn="l" rtl="0" eaLnBrk="0" fontAlgn="base" hangingPunct="0">
        <a:spcBef>
          <a:spcPct val="0"/>
        </a:spcBef>
        <a:spcAft>
          <a:spcPct val="0"/>
        </a:spcAft>
        <a:defRPr sz="2399" b="1">
          <a:solidFill>
            <a:srgbClr val="00529B"/>
          </a:solidFill>
          <a:latin typeface="Novecento Book" pitchFamily="50" charset="0"/>
        </a:defRPr>
      </a:lvl5pPr>
      <a:lvl6pPr marL="457063" algn="l" rtl="0" fontAlgn="base">
        <a:spcBef>
          <a:spcPct val="0"/>
        </a:spcBef>
        <a:spcAft>
          <a:spcPct val="0"/>
        </a:spcAft>
        <a:defRPr sz="2399" b="1">
          <a:solidFill>
            <a:schemeClr val="bg1"/>
          </a:solidFill>
          <a:latin typeface="Arial" charset="0"/>
        </a:defRPr>
      </a:lvl6pPr>
      <a:lvl7pPr marL="914126" algn="l" rtl="0" fontAlgn="base">
        <a:spcBef>
          <a:spcPct val="0"/>
        </a:spcBef>
        <a:spcAft>
          <a:spcPct val="0"/>
        </a:spcAft>
        <a:defRPr sz="2399" b="1">
          <a:solidFill>
            <a:schemeClr val="bg1"/>
          </a:solidFill>
          <a:latin typeface="Arial" charset="0"/>
        </a:defRPr>
      </a:lvl7pPr>
      <a:lvl8pPr marL="1371189" algn="l" rtl="0" fontAlgn="base">
        <a:spcBef>
          <a:spcPct val="0"/>
        </a:spcBef>
        <a:spcAft>
          <a:spcPct val="0"/>
        </a:spcAft>
        <a:defRPr sz="2399" b="1">
          <a:solidFill>
            <a:schemeClr val="bg1"/>
          </a:solidFill>
          <a:latin typeface="Arial" charset="0"/>
        </a:defRPr>
      </a:lvl8pPr>
      <a:lvl9pPr marL="1828251" algn="l" rtl="0" fontAlgn="base">
        <a:spcBef>
          <a:spcPct val="0"/>
        </a:spcBef>
        <a:spcAft>
          <a:spcPct val="0"/>
        </a:spcAft>
        <a:defRPr sz="2399" b="1">
          <a:solidFill>
            <a:schemeClr val="bg1"/>
          </a:solidFill>
          <a:latin typeface="Arial" charset="0"/>
        </a:defRPr>
      </a:lvl9pPr>
    </p:titleStyle>
    <p:bodyStyle>
      <a:lvl1pPr marL="345971" indent="-345971" algn="l" rtl="0" eaLnBrk="0" fontAlgn="base" hangingPunct="0">
        <a:spcBef>
          <a:spcPct val="100000"/>
        </a:spcBef>
        <a:spcAft>
          <a:spcPct val="0"/>
        </a:spcAft>
        <a:buClr>
          <a:schemeClr val="tx1"/>
        </a:buClr>
        <a:buFont typeface="Webdings" panose="05030102010509060703" pitchFamily="18" charset="2"/>
        <a:buChar char="4"/>
        <a:defRPr sz="1999">
          <a:solidFill>
            <a:schemeClr val="tx1"/>
          </a:solidFill>
          <a:latin typeface="Calibri" panose="020F0502020204030204" pitchFamily="34" charset="0"/>
          <a:ea typeface="+mn-ea"/>
          <a:cs typeface="+mn-cs"/>
        </a:defRPr>
      </a:lvl1pPr>
      <a:lvl2pPr marL="568155" indent="-228531" algn="l" rtl="0" eaLnBrk="0" fontAlgn="base" hangingPunct="0">
        <a:spcBef>
          <a:spcPct val="50000"/>
        </a:spcBef>
        <a:spcAft>
          <a:spcPct val="0"/>
        </a:spcAft>
        <a:buClr>
          <a:schemeClr val="tx1"/>
        </a:buClr>
        <a:buFont typeface="Wingdings" pitchFamily="2" charset="2"/>
        <a:buChar char="§"/>
        <a:defRPr sz="1799">
          <a:solidFill>
            <a:schemeClr val="tx1"/>
          </a:solidFill>
          <a:latin typeface="Calibri" panose="020F0502020204030204" pitchFamily="34" charset="0"/>
        </a:defRPr>
      </a:lvl2pPr>
      <a:lvl3pPr marL="798273" indent="-228531" algn="l" rtl="0" eaLnBrk="0" fontAlgn="base" hangingPunct="0">
        <a:spcBef>
          <a:spcPct val="50000"/>
        </a:spcBef>
        <a:spcAft>
          <a:spcPct val="0"/>
        </a:spcAft>
        <a:buClr>
          <a:schemeClr val="tx1"/>
        </a:buClr>
        <a:buFont typeface="Symbol" panose="05050102010706020507" pitchFamily="18" charset="2"/>
        <a:buChar char="·"/>
        <a:defRPr sz="1799">
          <a:solidFill>
            <a:schemeClr val="tx1"/>
          </a:solidFill>
          <a:latin typeface="Calibri" panose="020F0502020204030204" pitchFamily="34" charset="0"/>
        </a:defRPr>
      </a:lvl3pPr>
      <a:lvl4pPr marL="904604"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4pPr>
      <a:lvl5pPr marL="1133135" indent="-219009" algn="l" rtl="0" eaLnBrk="0" fontAlgn="base" hangingPunct="0">
        <a:spcBef>
          <a:spcPct val="50000"/>
        </a:spcBef>
        <a:spcAft>
          <a:spcPct val="0"/>
        </a:spcAft>
        <a:buClr>
          <a:schemeClr val="tx1"/>
        </a:buClr>
        <a:buFont typeface="Wingdings" pitchFamily="2" charset="2"/>
        <a:buChar char="§"/>
        <a:defRPr sz="1200">
          <a:solidFill>
            <a:schemeClr val="tx1"/>
          </a:solidFill>
          <a:latin typeface="+mn-lt"/>
        </a:defRPr>
      </a:lvl5pPr>
      <a:lvl6pPr marL="1590198"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261"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4323"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1386" indent="-219009"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descr="G:\Jobs\Layout &amp; Template\Temp\Template_1\Airbus Inner.jpg"/>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t="79436"/>
          <a:stretch/>
        </p:blipFill>
        <p:spPr bwMode="auto">
          <a:xfrm>
            <a:off x="1" y="834500"/>
            <a:ext cx="12192000" cy="216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body" idx="1"/>
          </p:nvPr>
        </p:nvSpPr>
        <p:spPr bwMode="auto">
          <a:xfrm>
            <a:off x="406401" y="1219203"/>
            <a:ext cx="11379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406401" y="15875"/>
            <a:ext cx="11379200"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45720" numCol="1" anchor="ctr" anchorCtr="0" compatLnSpc="1">
            <a:prstTxWarp prst="textNoShape">
              <a:avLst/>
            </a:prstTxWarp>
          </a:bodyPr>
          <a:lstStyle/>
          <a:p>
            <a:pPr lvl="0"/>
            <a:r>
              <a:rPr lang="en-US" dirty="0"/>
              <a:t>CLICK TO EDIT MASTER TITLE STYLE</a:t>
            </a:r>
          </a:p>
        </p:txBody>
      </p:sp>
      <p:cxnSp>
        <p:nvCxnSpPr>
          <p:cNvPr id="8" name="Straight Connector 7"/>
          <p:cNvCxnSpPr/>
          <p:nvPr userDrawn="1"/>
        </p:nvCxnSpPr>
        <p:spPr bwMode="auto">
          <a:xfrm>
            <a:off x="626533" y="6577017"/>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65618" y="6569079"/>
            <a:ext cx="438149" cy="214313"/>
          </a:xfrm>
          <a:prstGeom prst="rect">
            <a:avLst/>
          </a:prstGeom>
        </p:spPr>
        <p:txBody>
          <a:bodyPr rIns="0">
            <a:spAutoFit/>
          </a:bodyPr>
          <a:lstStyle>
            <a:defPPr>
              <a:defRPr lang="en-US"/>
            </a:defPPr>
            <a:lvl1pPr algn="r">
              <a:defRPr sz="800">
                <a:latin typeface="+mj-lt"/>
                <a:ea typeface="Verdana" pitchFamily="34" charset="0"/>
                <a:cs typeface="Verdana"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823B0A0-E57E-4997-A225-4A65D3F8EB83}" type="slidenum">
              <a:rPr kumimoji="0" lang="en-US" sz="800"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800"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6"/>
          <p:cNvSpPr>
            <a:spLocks/>
          </p:cNvSpPr>
          <p:nvPr userDrawn="1"/>
        </p:nvSpPr>
        <p:spPr bwMode="auto">
          <a:xfrm>
            <a:off x="8703653" y="6597039"/>
            <a:ext cx="307712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14" name="Group 5"/>
          <p:cNvGrpSpPr>
            <a:grpSpLocks noChangeAspect="1"/>
          </p:cNvGrpSpPr>
          <p:nvPr userDrawn="1"/>
        </p:nvGrpSpPr>
        <p:grpSpPr bwMode="auto">
          <a:xfrm>
            <a:off x="10831204" y="6446252"/>
            <a:ext cx="943221" cy="160337"/>
            <a:chOff x="5094" y="3939"/>
            <a:chExt cx="1488" cy="255"/>
          </a:xfrm>
        </p:grpSpPr>
        <p:sp>
          <p:nvSpPr>
            <p:cNvPr id="15"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6"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7"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8"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dirty="0">
                <a:ln>
                  <a:noFill/>
                </a:ln>
                <a:solidFill>
                  <a:srgbClr val="000000"/>
                </a:solidFill>
                <a:effectLst/>
                <a:uLnTx/>
                <a:uFillTx/>
                <a:latin typeface="Arial" charset="0"/>
                <a:ea typeface="+mn-ea"/>
                <a:cs typeface="+mn-cs"/>
              </a:endParaRPr>
            </a:p>
          </p:txBody>
        </p:sp>
      </p:grpSp>
    </p:spTree>
    <p:extLst>
      <p:ext uri="{BB962C8B-B14F-4D97-AF65-F5344CB8AC3E}">
        <p14:creationId xmlns:p14="http://schemas.microsoft.com/office/powerpoint/2010/main" val="1547185177"/>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Lst>
  <p:transition/>
  <p:hf hdr="0" ftr="0" dt="0"/>
  <p:txStyles>
    <p:titleStyle>
      <a:lvl1pPr algn="l" rtl="0" eaLnBrk="0" fontAlgn="base" hangingPunct="0">
        <a:spcBef>
          <a:spcPct val="0"/>
        </a:spcBef>
        <a:spcAft>
          <a:spcPct val="0"/>
        </a:spcAft>
        <a:defRPr sz="2400" b="1" cap="all" baseline="0">
          <a:solidFill>
            <a:srgbClr val="00529B"/>
          </a:solidFill>
          <a:latin typeface="+mj-lt"/>
          <a:ea typeface="+mj-ea"/>
          <a:cs typeface="+mj-cs"/>
        </a:defRPr>
      </a:lvl1pPr>
      <a:lvl2pPr algn="l" rtl="0" eaLnBrk="0" fontAlgn="base" hangingPunct="0">
        <a:spcBef>
          <a:spcPct val="0"/>
        </a:spcBef>
        <a:spcAft>
          <a:spcPct val="0"/>
        </a:spcAft>
        <a:defRPr sz="2400" b="1">
          <a:solidFill>
            <a:schemeClr val="bg1"/>
          </a:solidFill>
          <a:latin typeface="Arial" charset="0"/>
        </a:defRPr>
      </a:lvl2pPr>
      <a:lvl3pPr algn="l" rtl="0" eaLnBrk="0" fontAlgn="base" hangingPunct="0">
        <a:spcBef>
          <a:spcPct val="0"/>
        </a:spcBef>
        <a:spcAft>
          <a:spcPct val="0"/>
        </a:spcAft>
        <a:defRPr sz="2400" b="1">
          <a:solidFill>
            <a:schemeClr val="bg1"/>
          </a:solidFill>
          <a:latin typeface="Arial" charset="0"/>
        </a:defRPr>
      </a:lvl3pPr>
      <a:lvl4pPr algn="l" rtl="0" eaLnBrk="0" fontAlgn="base" hangingPunct="0">
        <a:spcBef>
          <a:spcPct val="0"/>
        </a:spcBef>
        <a:spcAft>
          <a:spcPct val="0"/>
        </a:spcAft>
        <a:defRPr sz="2400" b="1">
          <a:solidFill>
            <a:schemeClr val="bg1"/>
          </a:solidFill>
          <a:latin typeface="Arial" charset="0"/>
        </a:defRPr>
      </a:lvl4pPr>
      <a:lvl5pPr algn="l" rtl="0" eaLnBrk="0" fontAlgn="base" hangingPunct="0">
        <a:spcBef>
          <a:spcPct val="0"/>
        </a:spcBef>
        <a:spcAft>
          <a:spcPct val="0"/>
        </a:spcAft>
        <a:defRPr sz="2400" b="1">
          <a:solidFill>
            <a:schemeClr val="bg1"/>
          </a:solidFill>
          <a:latin typeface="Arial" charset="0"/>
        </a:defRPr>
      </a:lvl5pPr>
      <a:lvl6pPr marL="457200" algn="l" rtl="0" fontAlgn="base">
        <a:spcBef>
          <a:spcPct val="0"/>
        </a:spcBef>
        <a:spcAft>
          <a:spcPct val="0"/>
        </a:spcAft>
        <a:defRPr sz="2400" b="1">
          <a:solidFill>
            <a:schemeClr val="bg1"/>
          </a:solidFill>
          <a:latin typeface="Arial" charset="0"/>
        </a:defRPr>
      </a:lvl6pPr>
      <a:lvl7pPr marL="914400" algn="l" rtl="0" fontAlgn="base">
        <a:spcBef>
          <a:spcPct val="0"/>
        </a:spcBef>
        <a:spcAft>
          <a:spcPct val="0"/>
        </a:spcAft>
        <a:defRPr sz="2400" b="1">
          <a:solidFill>
            <a:schemeClr val="bg1"/>
          </a:solidFill>
          <a:latin typeface="Arial" charset="0"/>
        </a:defRPr>
      </a:lvl7pPr>
      <a:lvl8pPr marL="1371600" algn="l" rtl="0" fontAlgn="base">
        <a:spcBef>
          <a:spcPct val="0"/>
        </a:spcBef>
        <a:spcAft>
          <a:spcPct val="0"/>
        </a:spcAft>
        <a:defRPr sz="2400" b="1">
          <a:solidFill>
            <a:schemeClr val="bg1"/>
          </a:solidFill>
          <a:latin typeface="Arial" charset="0"/>
        </a:defRPr>
      </a:lvl8pPr>
      <a:lvl9pPr marL="1828800" algn="l" rtl="0" fontAlgn="base">
        <a:spcBef>
          <a:spcPct val="0"/>
        </a:spcBef>
        <a:spcAft>
          <a:spcPct val="0"/>
        </a:spcAft>
        <a:defRPr sz="2400" b="1">
          <a:solidFill>
            <a:schemeClr val="bg1"/>
          </a:solidFill>
          <a:latin typeface="Arial" charset="0"/>
        </a:defRPr>
      </a:lvl9pPr>
    </p:titleStyle>
    <p:bodyStyle>
      <a:lvl1pPr marL="238125" indent="-238125" algn="l" rtl="0" eaLnBrk="0" fontAlgn="base" hangingPunct="0">
        <a:spcBef>
          <a:spcPct val="100000"/>
        </a:spcBef>
        <a:spcAft>
          <a:spcPct val="0"/>
        </a:spcAft>
        <a:buClr>
          <a:schemeClr val="tx1"/>
        </a:buClr>
        <a:buFont typeface="Wingdings 2" pitchFamily="18" charset="2"/>
        <a:buChar char="¡"/>
        <a:defRPr sz="1600">
          <a:solidFill>
            <a:schemeClr val="tx1"/>
          </a:solidFill>
          <a:latin typeface="+mn-lt"/>
          <a:ea typeface="+mn-ea"/>
          <a:cs typeface="+mn-cs"/>
        </a:defRPr>
      </a:lvl1pPr>
      <a:lvl2pPr marL="457200" indent="-217488"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2pPr>
      <a:lvl3pPr marL="676275" indent="-209550"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3pPr>
      <a:lvl4pPr marL="9048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4pPr>
      <a:lvl5pPr marL="1133475" indent="-219075" algn="l" rtl="0" eaLnBrk="0" fontAlgn="base" hangingPunct="0">
        <a:spcBef>
          <a:spcPct val="50000"/>
        </a:spcBef>
        <a:spcAft>
          <a:spcPct val="0"/>
        </a:spcAft>
        <a:buClr>
          <a:schemeClr val="tx1"/>
        </a:buClr>
        <a:buFont typeface="Wingdings" pitchFamily="2" charset="2"/>
        <a:buChar char="§"/>
        <a:defRPr sz="1400">
          <a:solidFill>
            <a:schemeClr val="tx1"/>
          </a:solidFill>
          <a:latin typeface="+mn-lt"/>
        </a:defRPr>
      </a:lvl5pPr>
      <a:lvl6pPr marL="15906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6pPr>
      <a:lvl7pPr marL="20478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7pPr>
      <a:lvl8pPr marL="25050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8pPr>
      <a:lvl9pPr marL="2962275" indent="-219075" algn="l" rtl="0" fontAlgn="base">
        <a:spcBef>
          <a:spcPct val="50000"/>
        </a:spcBef>
        <a:spcAft>
          <a:spcPct val="0"/>
        </a:spcAft>
        <a:buClr>
          <a:schemeClr val="tx1"/>
        </a:buClr>
        <a:buFont typeface="Wingdings" pitchFamily="2"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2016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901785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tutorialspoint.com/java/java_packages.htm" TargetMode="External"/><Relationship Id="rId2" Type="http://schemas.openxmlformats.org/officeDocument/2006/relationships/hyperlink" Target="https://docs.oracle.com/javase/tutorial/java/package/usepkgs.html" TargetMode="Externa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152400" y="1371600"/>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a:latin typeface="Century Gothic" panose="020B0502020202020204" pitchFamily="34" charset="0"/>
                <a:cs typeface="HelveticaNeueLT Std Thin"/>
              </a:rPr>
              <a:t>Day 3 </a:t>
            </a:r>
            <a:r>
              <a:rPr lang="en-US" sz="2400" b="1" dirty="0">
                <a:latin typeface="Century Gothic" panose="020B0502020202020204" pitchFamily="34" charset="0"/>
                <a:cs typeface="HelveticaNeueLT Std Thin"/>
              </a:rPr>
              <a:t>Java </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String Methods</a:t>
            </a:r>
          </a:p>
        </p:txBody>
      </p:sp>
      <p:graphicFrame>
        <p:nvGraphicFramePr>
          <p:cNvPr id="3" name="Content Placeholder 2">
            <a:extLst>
              <a:ext uri="{FF2B5EF4-FFF2-40B4-BE49-F238E27FC236}">
                <a16:creationId xmlns:a16="http://schemas.microsoft.com/office/drawing/2014/main" id="{FCAE03E1-0E2B-4FB8-B5FE-E05B1C0B284E}"/>
              </a:ext>
            </a:extLst>
          </p:cNvPr>
          <p:cNvGraphicFramePr>
            <a:graphicFrameLocks noGrp="1"/>
          </p:cNvGraphicFramePr>
          <p:nvPr>
            <p:ph idx="1"/>
            <p:extLst>
              <p:ext uri="{D42A27DB-BD31-4B8C-83A1-F6EECF244321}">
                <p14:modId xmlns:p14="http://schemas.microsoft.com/office/powerpoint/2010/main" val="4055756735"/>
              </p:ext>
            </p:extLst>
          </p:nvPr>
        </p:nvGraphicFramePr>
        <p:xfrm>
          <a:off x="533400" y="1295400"/>
          <a:ext cx="11277600" cy="4839249"/>
        </p:xfrm>
        <a:graphic>
          <a:graphicData uri="http://schemas.openxmlformats.org/drawingml/2006/table">
            <a:tbl>
              <a:tblPr/>
              <a:tblGrid>
                <a:gridCol w="609600">
                  <a:extLst>
                    <a:ext uri="{9D8B030D-6E8A-4147-A177-3AD203B41FA5}">
                      <a16:colId xmlns:a16="http://schemas.microsoft.com/office/drawing/2014/main" val="547906701"/>
                    </a:ext>
                  </a:extLst>
                </a:gridCol>
                <a:gridCol w="5867400">
                  <a:extLst>
                    <a:ext uri="{9D8B030D-6E8A-4147-A177-3AD203B41FA5}">
                      <a16:colId xmlns:a16="http://schemas.microsoft.com/office/drawing/2014/main" val="446621917"/>
                    </a:ext>
                  </a:extLst>
                </a:gridCol>
                <a:gridCol w="4800600">
                  <a:extLst>
                    <a:ext uri="{9D8B030D-6E8A-4147-A177-3AD203B41FA5}">
                      <a16:colId xmlns:a16="http://schemas.microsoft.com/office/drawing/2014/main" val="2327403341"/>
                    </a:ext>
                  </a:extLst>
                </a:gridCol>
              </a:tblGrid>
              <a:tr h="397853">
                <a:tc>
                  <a:txBody>
                    <a:bodyPr/>
                    <a:lstStyle/>
                    <a:p>
                      <a:pPr algn="l" fontAlgn="t"/>
                      <a:r>
                        <a:rPr lang="en-IN" sz="2400" dirty="0">
                          <a:solidFill>
                            <a:schemeClr val="tx1"/>
                          </a:solidFill>
                          <a:effectLst/>
                          <a:latin typeface="+mn-lt"/>
                        </a:rPr>
                        <a:t>No.</a:t>
                      </a:r>
                    </a:p>
                  </a:txBody>
                  <a:tcPr marL="86550" marR="86550" marT="86550" marB="86550">
                    <a:lnL w="9525" cap="flat" cmpd="sng" algn="ctr">
                      <a:solidFill>
                        <a:srgbClr val="503B53"/>
                      </a:solidFill>
                      <a:prstDash val="solid"/>
                      <a:round/>
                      <a:headEnd type="none" w="med" len="med"/>
                      <a:tailEnd type="none" w="med" len="med"/>
                    </a:lnL>
                    <a:lnR w="9525" cap="flat" cmpd="sng" algn="ctr">
                      <a:solidFill>
                        <a:srgbClr val="503B53"/>
                      </a:solidFill>
                      <a:prstDash val="solid"/>
                      <a:round/>
                      <a:headEnd type="none" w="med" len="med"/>
                      <a:tailEnd type="none" w="med" len="med"/>
                    </a:lnR>
                    <a:lnT w="9525" cap="flat" cmpd="sng" algn="ctr">
                      <a:solidFill>
                        <a:srgbClr val="503B5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400">
                          <a:solidFill>
                            <a:schemeClr val="tx1"/>
                          </a:solidFill>
                          <a:effectLst/>
                          <a:latin typeface="+mn-lt"/>
                        </a:rPr>
                        <a:t>Method</a:t>
                      </a:r>
                    </a:p>
                  </a:txBody>
                  <a:tcPr marL="86550" marR="86550" marT="86550" marB="86550">
                    <a:lnL w="9525" cap="flat" cmpd="sng" algn="ctr">
                      <a:solidFill>
                        <a:srgbClr val="503B53"/>
                      </a:solidFill>
                      <a:prstDash val="solid"/>
                      <a:round/>
                      <a:headEnd type="none" w="med" len="med"/>
                      <a:tailEnd type="none" w="med" len="med"/>
                    </a:lnL>
                    <a:lnR w="9525" cap="flat" cmpd="sng" algn="ctr">
                      <a:solidFill>
                        <a:srgbClr val="503B53"/>
                      </a:solidFill>
                      <a:prstDash val="solid"/>
                      <a:round/>
                      <a:headEnd type="none" w="med" len="med"/>
                      <a:tailEnd type="none" w="med" len="med"/>
                    </a:lnR>
                    <a:lnT w="9525" cap="flat" cmpd="sng" algn="ctr">
                      <a:solidFill>
                        <a:srgbClr val="503B5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tc>
                  <a:txBody>
                    <a:bodyPr/>
                    <a:lstStyle/>
                    <a:p>
                      <a:pPr algn="l" fontAlgn="t"/>
                      <a:r>
                        <a:rPr lang="en-IN" sz="2400" dirty="0">
                          <a:solidFill>
                            <a:srgbClr val="000000"/>
                          </a:solidFill>
                          <a:effectLst/>
                          <a:latin typeface="+mn-lt"/>
                        </a:rPr>
                        <a:t>Description</a:t>
                      </a:r>
                    </a:p>
                  </a:txBody>
                  <a:tcPr marL="86550" marR="86550" marT="86550" marB="86550">
                    <a:lnL w="9525" cap="flat" cmpd="sng" algn="ctr">
                      <a:solidFill>
                        <a:srgbClr val="503B53"/>
                      </a:solidFill>
                      <a:prstDash val="solid"/>
                      <a:round/>
                      <a:headEnd type="none" w="med" len="med"/>
                      <a:tailEnd type="none" w="med" len="med"/>
                    </a:lnL>
                    <a:lnR w="9525" cap="flat" cmpd="sng" algn="ctr">
                      <a:solidFill>
                        <a:srgbClr val="503B53"/>
                      </a:solidFill>
                      <a:prstDash val="solid"/>
                      <a:round/>
                      <a:headEnd type="none" w="med" len="med"/>
                      <a:tailEnd type="none" w="med" len="med"/>
                    </a:lnR>
                    <a:lnT w="9525" cap="flat" cmpd="sng" algn="ctr">
                      <a:solidFill>
                        <a:srgbClr val="503B53"/>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val="854505669"/>
                  </a:ext>
                </a:extLst>
              </a:tr>
              <a:tr h="469700">
                <a:tc>
                  <a:txBody>
                    <a:bodyPr/>
                    <a:lstStyle/>
                    <a:p>
                      <a:pPr algn="just" fontAlgn="t"/>
                      <a:r>
                        <a:rPr lang="en-IN" sz="2000" dirty="0">
                          <a:solidFill>
                            <a:schemeClr val="tx1"/>
                          </a:solidFill>
                          <a:effectLst/>
                          <a:latin typeface="+mn-lt"/>
                        </a:rPr>
                        <a:t>1</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char </a:t>
                      </a:r>
                      <a:r>
                        <a:rPr lang="en-IN" sz="2000" u="none" strike="noStrike" dirty="0" err="1">
                          <a:solidFill>
                            <a:schemeClr val="tx1"/>
                          </a:solidFill>
                          <a:effectLst/>
                          <a:latin typeface="+mn-lt"/>
                        </a:rPr>
                        <a:t>charAt</a:t>
                      </a:r>
                      <a:r>
                        <a:rPr lang="en-IN" sz="2000" u="none" strike="noStrike" dirty="0">
                          <a:solidFill>
                            <a:schemeClr val="tx1"/>
                          </a:solidFill>
                          <a:effectLst/>
                          <a:latin typeface="+mn-lt"/>
                        </a:rPr>
                        <a:t>(</a:t>
                      </a:r>
                      <a:r>
                        <a:rPr lang="en-IN" sz="2000" u="none" strike="noStrike" dirty="0" err="1">
                          <a:solidFill>
                            <a:schemeClr val="tx1"/>
                          </a:solidFill>
                          <a:effectLst/>
                          <a:latin typeface="+mn-lt"/>
                        </a:rPr>
                        <a:t>int</a:t>
                      </a:r>
                      <a:r>
                        <a:rPr lang="en-IN" sz="2000" u="none" strike="noStrike" dirty="0">
                          <a:solidFill>
                            <a:schemeClr val="tx1"/>
                          </a:solidFill>
                          <a:effectLst/>
                          <a:latin typeface="+mn-lt"/>
                        </a:rPr>
                        <a:t> index)</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000000"/>
                          </a:solidFill>
                          <a:effectLst/>
                          <a:latin typeface="+mn-lt"/>
                        </a:rPr>
                        <a:t>returns char value for the particular index</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4101172116"/>
                  </a:ext>
                </a:extLst>
              </a:tr>
              <a:tr h="338452">
                <a:tc>
                  <a:txBody>
                    <a:bodyPr/>
                    <a:lstStyle/>
                    <a:p>
                      <a:pPr algn="just" fontAlgn="t"/>
                      <a:r>
                        <a:rPr lang="en-IN" sz="2000">
                          <a:solidFill>
                            <a:schemeClr val="tx1"/>
                          </a:solidFill>
                          <a:effectLst/>
                          <a:latin typeface="+mn-lt"/>
                        </a:rPr>
                        <a:t>2</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u="none" strike="noStrike" dirty="0" err="1">
                          <a:solidFill>
                            <a:schemeClr val="tx1"/>
                          </a:solidFill>
                          <a:effectLst/>
                          <a:latin typeface="+mn-lt"/>
                        </a:rPr>
                        <a:t>int</a:t>
                      </a:r>
                      <a:r>
                        <a:rPr lang="en-IN" sz="2000" u="none" strike="noStrike" dirty="0">
                          <a:solidFill>
                            <a:schemeClr val="tx1"/>
                          </a:solidFill>
                          <a:effectLst/>
                          <a:latin typeface="+mn-lt"/>
                        </a:rPr>
                        <a:t> length()</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000">
                          <a:solidFill>
                            <a:srgbClr val="000000"/>
                          </a:solidFill>
                          <a:effectLst/>
                          <a:latin typeface="+mn-lt"/>
                        </a:rPr>
                        <a:t>returns string length</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678715065"/>
                  </a:ext>
                </a:extLst>
              </a:tr>
              <a:tr h="653496">
                <a:tc>
                  <a:txBody>
                    <a:bodyPr/>
                    <a:lstStyle/>
                    <a:p>
                      <a:pPr algn="just" fontAlgn="t"/>
                      <a:r>
                        <a:rPr lang="en-IN" sz="2000">
                          <a:solidFill>
                            <a:schemeClr val="tx1"/>
                          </a:solidFill>
                          <a:effectLst/>
                          <a:latin typeface="+mn-lt"/>
                        </a:rPr>
                        <a:t>3</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static String format(String format, Object... </a:t>
                      </a:r>
                      <a:r>
                        <a:rPr lang="en-IN" sz="2000" u="none" strike="noStrike" dirty="0" err="1">
                          <a:solidFill>
                            <a:schemeClr val="tx1"/>
                          </a:solidFill>
                          <a:effectLst/>
                          <a:latin typeface="+mn-lt"/>
                        </a:rPr>
                        <a:t>args</a:t>
                      </a:r>
                      <a:r>
                        <a:rPr lang="en-IN" sz="2000" u="none" strike="noStrike" dirty="0">
                          <a:solidFill>
                            <a:schemeClr val="tx1"/>
                          </a:solidFill>
                          <a:effectLst/>
                          <a:latin typeface="+mn-lt"/>
                        </a:rPr>
                        <a:t>)</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a:solidFill>
                            <a:srgbClr val="000000"/>
                          </a:solidFill>
                          <a:effectLst/>
                          <a:latin typeface="+mn-lt"/>
                        </a:rPr>
                        <a:t>returns formatted string</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374619301"/>
                  </a:ext>
                </a:extLst>
              </a:tr>
              <a:tr h="653496">
                <a:tc>
                  <a:txBody>
                    <a:bodyPr/>
                    <a:lstStyle/>
                    <a:p>
                      <a:pPr algn="just" fontAlgn="t"/>
                      <a:r>
                        <a:rPr lang="en-IN" sz="2000">
                          <a:solidFill>
                            <a:schemeClr val="tx1"/>
                          </a:solidFill>
                          <a:effectLst/>
                          <a:latin typeface="+mn-lt"/>
                        </a:rPr>
                        <a:t>4</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u="none" strike="noStrike" dirty="0">
                          <a:solidFill>
                            <a:schemeClr val="tx1"/>
                          </a:solidFill>
                          <a:effectLst/>
                          <a:latin typeface="+mn-lt"/>
                        </a:rPr>
                        <a:t>static String format(Locale l, String format, Object... </a:t>
                      </a:r>
                      <a:r>
                        <a:rPr lang="en-US" sz="2000" u="none" strike="noStrike" dirty="0" err="1">
                          <a:solidFill>
                            <a:schemeClr val="tx1"/>
                          </a:solidFill>
                          <a:effectLst/>
                          <a:latin typeface="+mn-lt"/>
                        </a:rPr>
                        <a:t>args</a:t>
                      </a:r>
                      <a:r>
                        <a:rPr lang="en-US" sz="2000" u="none" strike="noStrike" dirty="0">
                          <a:solidFill>
                            <a:schemeClr val="tx1"/>
                          </a:solidFill>
                          <a:effectLst/>
                          <a:latin typeface="+mn-lt"/>
                        </a:rPr>
                        <a:t>)</a:t>
                      </a:r>
                      <a:endParaRPr lang="en-US"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000000"/>
                          </a:solidFill>
                          <a:effectLst/>
                          <a:latin typeface="+mn-lt"/>
                        </a:rPr>
                        <a:t>returns formatted string with given locale</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949156428"/>
                  </a:ext>
                </a:extLst>
              </a:tr>
              <a:tr h="469700">
                <a:tc>
                  <a:txBody>
                    <a:bodyPr/>
                    <a:lstStyle/>
                    <a:p>
                      <a:pPr algn="just" fontAlgn="t"/>
                      <a:r>
                        <a:rPr lang="en-IN" sz="2000">
                          <a:solidFill>
                            <a:schemeClr val="tx1"/>
                          </a:solidFill>
                          <a:effectLst/>
                          <a:latin typeface="+mn-lt"/>
                        </a:rPr>
                        <a:t>5</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String substring(</a:t>
                      </a:r>
                      <a:r>
                        <a:rPr lang="en-IN" sz="2000" u="none" strike="noStrike" dirty="0" err="1">
                          <a:solidFill>
                            <a:schemeClr val="tx1"/>
                          </a:solidFill>
                          <a:effectLst/>
                          <a:latin typeface="+mn-lt"/>
                        </a:rPr>
                        <a:t>int</a:t>
                      </a:r>
                      <a:r>
                        <a:rPr lang="en-IN" sz="2000" u="none" strike="noStrike" dirty="0">
                          <a:solidFill>
                            <a:schemeClr val="tx1"/>
                          </a:solidFill>
                          <a:effectLst/>
                          <a:latin typeface="+mn-lt"/>
                        </a:rPr>
                        <a:t> </a:t>
                      </a:r>
                      <a:r>
                        <a:rPr lang="en-IN" sz="2000" u="none" strike="noStrike" dirty="0" err="1">
                          <a:solidFill>
                            <a:schemeClr val="tx1"/>
                          </a:solidFill>
                          <a:effectLst/>
                          <a:latin typeface="+mn-lt"/>
                        </a:rPr>
                        <a:t>beginIndex</a:t>
                      </a:r>
                      <a:r>
                        <a:rPr lang="en-IN" sz="2000" u="none" strike="noStrike" dirty="0">
                          <a:solidFill>
                            <a:schemeClr val="tx1"/>
                          </a:solidFill>
                          <a:effectLst/>
                          <a:latin typeface="+mn-lt"/>
                        </a:rPr>
                        <a:t>)</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a:solidFill>
                            <a:srgbClr val="000000"/>
                          </a:solidFill>
                          <a:effectLst/>
                          <a:latin typeface="+mn-lt"/>
                        </a:rPr>
                        <a:t>returns substring for given begin index</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078033709"/>
                  </a:ext>
                </a:extLst>
              </a:tr>
              <a:tr h="653496">
                <a:tc>
                  <a:txBody>
                    <a:bodyPr/>
                    <a:lstStyle/>
                    <a:p>
                      <a:pPr algn="just" fontAlgn="t"/>
                      <a:r>
                        <a:rPr lang="en-IN" sz="2000">
                          <a:solidFill>
                            <a:schemeClr val="tx1"/>
                          </a:solidFill>
                          <a:effectLst/>
                          <a:latin typeface="+mn-lt"/>
                        </a:rPr>
                        <a:t>6</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u="none" strike="noStrike" dirty="0">
                          <a:solidFill>
                            <a:schemeClr val="tx1"/>
                          </a:solidFill>
                          <a:effectLst/>
                          <a:latin typeface="+mn-lt"/>
                        </a:rPr>
                        <a:t>String substring(</a:t>
                      </a:r>
                      <a:r>
                        <a:rPr lang="en-US" sz="2000" u="none" strike="noStrike" dirty="0" err="1">
                          <a:solidFill>
                            <a:schemeClr val="tx1"/>
                          </a:solidFill>
                          <a:effectLst/>
                          <a:latin typeface="+mn-lt"/>
                        </a:rPr>
                        <a:t>int</a:t>
                      </a:r>
                      <a:r>
                        <a:rPr lang="en-US" sz="2000" u="none" strike="noStrike" dirty="0">
                          <a:solidFill>
                            <a:schemeClr val="tx1"/>
                          </a:solidFill>
                          <a:effectLst/>
                          <a:latin typeface="+mn-lt"/>
                        </a:rPr>
                        <a:t> </a:t>
                      </a:r>
                      <a:r>
                        <a:rPr lang="en-US" sz="2000" u="none" strike="noStrike" dirty="0" err="1">
                          <a:solidFill>
                            <a:schemeClr val="tx1"/>
                          </a:solidFill>
                          <a:effectLst/>
                          <a:latin typeface="+mn-lt"/>
                        </a:rPr>
                        <a:t>beginIndex</a:t>
                      </a:r>
                      <a:r>
                        <a:rPr lang="en-US" sz="2000" u="none" strike="noStrike" dirty="0">
                          <a:solidFill>
                            <a:schemeClr val="tx1"/>
                          </a:solidFill>
                          <a:effectLst/>
                          <a:latin typeface="+mn-lt"/>
                        </a:rPr>
                        <a:t>, </a:t>
                      </a:r>
                      <a:r>
                        <a:rPr lang="en-US" sz="2000" u="none" strike="noStrike" dirty="0" err="1">
                          <a:solidFill>
                            <a:schemeClr val="tx1"/>
                          </a:solidFill>
                          <a:effectLst/>
                          <a:latin typeface="+mn-lt"/>
                        </a:rPr>
                        <a:t>int</a:t>
                      </a:r>
                      <a:r>
                        <a:rPr lang="en-US" sz="2000" u="none" strike="noStrike" dirty="0">
                          <a:solidFill>
                            <a:schemeClr val="tx1"/>
                          </a:solidFill>
                          <a:effectLst/>
                          <a:latin typeface="+mn-lt"/>
                        </a:rPr>
                        <a:t> </a:t>
                      </a:r>
                      <a:r>
                        <a:rPr lang="en-US" sz="2000" u="none" strike="noStrike" dirty="0" err="1">
                          <a:solidFill>
                            <a:schemeClr val="tx1"/>
                          </a:solidFill>
                          <a:effectLst/>
                          <a:latin typeface="+mn-lt"/>
                        </a:rPr>
                        <a:t>endIndex</a:t>
                      </a:r>
                      <a:r>
                        <a:rPr lang="en-US" sz="2000" u="none" strike="noStrike" dirty="0">
                          <a:solidFill>
                            <a:schemeClr val="tx1"/>
                          </a:solidFill>
                          <a:effectLst/>
                          <a:latin typeface="+mn-lt"/>
                        </a:rPr>
                        <a:t>)</a:t>
                      </a:r>
                      <a:endParaRPr lang="en-US"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000">
                          <a:solidFill>
                            <a:srgbClr val="000000"/>
                          </a:solidFill>
                          <a:effectLst/>
                          <a:latin typeface="+mn-lt"/>
                        </a:rPr>
                        <a:t>returns substring for given begin index and end index</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389596483"/>
                  </a:ext>
                </a:extLst>
              </a:tr>
              <a:tr h="837293">
                <a:tc>
                  <a:txBody>
                    <a:bodyPr/>
                    <a:lstStyle/>
                    <a:p>
                      <a:pPr algn="just" fontAlgn="t"/>
                      <a:r>
                        <a:rPr lang="en-IN" sz="2000">
                          <a:solidFill>
                            <a:schemeClr val="tx1"/>
                          </a:solidFill>
                          <a:effectLst/>
                          <a:latin typeface="+mn-lt"/>
                        </a:rPr>
                        <a:t>7</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000" u="none" strike="noStrike" dirty="0">
                          <a:solidFill>
                            <a:schemeClr val="tx1"/>
                          </a:solidFill>
                          <a:effectLst/>
                          <a:latin typeface="+mn-lt"/>
                        </a:rPr>
                        <a:t>boolean contains(</a:t>
                      </a:r>
                      <a:r>
                        <a:rPr lang="en-IN" sz="2000" u="none" strike="noStrike" dirty="0" err="1">
                          <a:solidFill>
                            <a:schemeClr val="tx1"/>
                          </a:solidFill>
                          <a:effectLst/>
                          <a:latin typeface="+mn-lt"/>
                        </a:rPr>
                        <a:t>CharSequence</a:t>
                      </a:r>
                      <a:r>
                        <a:rPr lang="en-IN" sz="2000" u="none" strike="noStrike" dirty="0">
                          <a:solidFill>
                            <a:schemeClr val="tx1"/>
                          </a:solidFill>
                          <a:effectLst/>
                          <a:latin typeface="+mn-lt"/>
                        </a:rPr>
                        <a:t> s) </a:t>
                      </a:r>
                      <a:endParaRPr lang="en-IN" sz="2000" dirty="0">
                        <a:solidFill>
                          <a:schemeClr val="tx1"/>
                        </a:solidFill>
                        <a:effectLst/>
                        <a:latin typeface="+mn-lt"/>
                      </a:endParaRP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000" dirty="0">
                          <a:solidFill>
                            <a:srgbClr val="000000"/>
                          </a:solidFill>
                          <a:effectLst/>
                          <a:latin typeface="+mn-lt"/>
                        </a:rPr>
                        <a:t>returns true or false after matching the sequence of char value</a:t>
                      </a:r>
                    </a:p>
                  </a:txBody>
                  <a:tcPr marL="57700" marR="57700" marT="57700" marB="57700">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26507479"/>
                  </a:ext>
                </a:extLst>
              </a:tr>
            </a:tbl>
          </a:graphicData>
        </a:graphic>
      </p:graphicFrame>
    </p:spTree>
    <p:extLst>
      <p:ext uri="{BB962C8B-B14F-4D97-AF65-F5344CB8AC3E}">
        <p14:creationId xmlns:p14="http://schemas.microsoft.com/office/powerpoint/2010/main" val="325594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Java String Methods						cont.</a:t>
            </a:r>
          </a:p>
        </p:txBody>
      </p:sp>
      <p:graphicFrame>
        <p:nvGraphicFramePr>
          <p:cNvPr id="3" name="Content Placeholder 2">
            <a:extLst>
              <a:ext uri="{FF2B5EF4-FFF2-40B4-BE49-F238E27FC236}">
                <a16:creationId xmlns:a16="http://schemas.microsoft.com/office/drawing/2014/main" id="{0FF4C67A-7F99-43C5-819A-48215A9454AA}"/>
              </a:ext>
            </a:extLst>
          </p:cNvPr>
          <p:cNvGraphicFramePr>
            <a:graphicFrameLocks noGrp="1"/>
          </p:cNvGraphicFramePr>
          <p:nvPr>
            <p:ph idx="1"/>
            <p:extLst>
              <p:ext uri="{D42A27DB-BD31-4B8C-83A1-F6EECF244321}">
                <p14:modId xmlns:p14="http://schemas.microsoft.com/office/powerpoint/2010/main" val="4271822251"/>
              </p:ext>
            </p:extLst>
          </p:nvPr>
        </p:nvGraphicFramePr>
        <p:xfrm>
          <a:off x="540026" y="1409671"/>
          <a:ext cx="11118575" cy="502920"/>
        </p:xfrm>
        <a:graphic>
          <a:graphicData uri="http://schemas.openxmlformats.org/drawingml/2006/table">
            <a:tbl>
              <a:tblPr/>
              <a:tblGrid>
                <a:gridCol w="983974">
                  <a:extLst>
                    <a:ext uri="{9D8B030D-6E8A-4147-A177-3AD203B41FA5}">
                      <a16:colId xmlns:a16="http://schemas.microsoft.com/office/drawing/2014/main" val="3965238868"/>
                    </a:ext>
                  </a:extLst>
                </a:gridCol>
                <a:gridCol w="5562600">
                  <a:extLst>
                    <a:ext uri="{9D8B030D-6E8A-4147-A177-3AD203B41FA5}">
                      <a16:colId xmlns:a16="http://schemas.microsoft.com/office/drawing/2014/main" val="1726566908"/>
                    </a:ext>
                  </a:extLst>
                </a:gridCol>
                <a:gridCol w="4572001">
                  <a:extLst>
                    <a:ext uri="{9D8B030D-6E8A-4147-A177-3AD203B41FA5}">
                      <a16:colId xmlns:a16="http://schemas.microsoft.com/office/drawing/2014/main" val="390575231"/>
                    </a:ext>
                  </a:extLst>
                </a:gridCol>
              </a:tblGrid>
              <a:tr h="0">
                <a:tc>
                  <a:txBody>
                    <a:bodyPr/>
                    <a:lstStyle/>
                    <a:p>
                      <a:pPr algn="l" fontAlgn="t"/>
                      <a:r>
                        <a:rPr lang="en-IN" dirty="0">
                          <a:solidFill>
                            <a:srgbClr val="000000"/>
                          </a:solidFill>
                          <a:effectLst/>
                          <a:latin typeface="times new roman" panose="02020603050405020304" pitchFamily="18" charset="0"/>
                        </a:rPr>
                        <a:t>No.</a:t>
                      </a:r>
                    </a:p>
                  </a:txBody>
                  <a:tcPr marL="114300" marR="114300" marT="114300" marB="114300">
                    <a:lnL w="9525" cap="flat" cmpd="sng" algn="ctr">
                      <a:solidFill>
                        <a:srgbClr val="7040A5"/>
                      </a:solidFill>
                      <a:prstDash val="solid"/>
                      <a:round/>
                      <a:headEnd type="none" w="med" len="med"/>
                      <a:tailEnd type="none" w="med" len="med"/>
                    </a:lnL>
                    <a:lnR w="9525" cap="flat" cmpd="sng" algn="ctr">
                      <a:solidFill>
                        <a:srgbClr val="7040A5"/>
                      </a:solidFill>
                      <a:prstDash val="solid"/>
                      <a:round/>
                      <a:headEnd type="none" w="med" len="med"/>
                      <a:tailEnd type="none" w="med" len="med"/>
                    </a:lnR>
                    <a:lnT w="9525" cap="flat" cmpd="sng" algn="ctr">
                      <a:solidFill>
                        <a:srgbClr val="7040A5"/>
                      </a:solidFill>
                      <a:prstDash val="solid"/>
                      <a:round/>
                      <a:headEnd type="none" w="med" len="med"/>
                      <a:tailEnd type="none" w="med" len="med"/>
                    </a:lnT>
                    <a:lnB w="9525" cap="flat" cmpd="sng" algn="ctr">
                      <a:solidFill>
                        <a:srgbClr val="7040A5"/>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Method</a:t>
                      </a:r>
                    </a:p>
                  </a:txBody>
                  <a:tcPr marL="114300" marR="114300" marT="114300" marB="114300">
                    <a:lnL w="9525" cap="flat" cmpd="sng" algn="ctr">
                      <a:solidFill>
                        <a:srgbClr val="7040A5"/>
                      </a:solidFill>
                      <a:prstDash val="solid"/>
                      <a:round/>
                      <a:headEnd type="none" w="med" len="med"/>
                      <a:tailEnd type="none" w="med" len="med"/>
                    </a:lnL>
                    <a:lnR w="9525" cap="flat" cmpd="sng" algn="ctr">
                      <a:solidFill>
                        <a:srgbClr val="7040A5"/>
                      </a:solidFill>
                      <a:prstDash val="solid"/>
                      <a:round/>
                      <a:headEnd type="none" w="med" len="med"/>
                      <a:tailEnd type="none" w="med" len="med"/>
                    </a:lnR>
                    <a:lnT w="9525" cap="flat" cmpd="sng" algn="ctr">
                      <a:solidFill>
                        <a:srgbClr val="7040A5"/>
                      </a:solidFill>
                      <a:prstDash val="solid"/>
                      <a:round/>
                      <a:headEnd type="none" w="med" len="med"/>
                      <a:tailEnd type="none" w="med" len="med"/>
                    </a:lnT>
                    <a:lnB w="9525" cap="flat" cmpd="sng" algn="ctr">
                      <a:solidFill>
                        <a:srgbClr val="7040A5"/>
                      </a:solidFill>
                      <a:prstDash val="solid"/>
                      <a:round/>
                      <a:headEnd type="none" w="med" len="med"/>
                      <a:tailEnd type="none" w="med" len="med"/>
                    </a:lnB>
                    <a:solidFill>
                      <a:srgbClr val="C7CCBE"/>
                    </a:solidFill>
                  </a:tcPr>
                </a:tc>
                <a:tc>
                  <a:txBody>
                    <a:bodyPr/>
                    <a:lstStyle/>
                    <a:p>
                      <a:pPr algn="l" fontAlgn="t"/>
                      <a:r>
                        <a:rPr lang="en-IN" dirty="0">
                          <a:solidFill>
                            <a:srgbClr val="000000"/>
                          </a:solidFill>
                          <a:effectLst/>
                          <a:latin typeface="times new roman" panose="02020603050405020304" pitchFamily="18" charset="0"/>
                        </a:rPr>
                        <a:t>Description</a:t>
                      </a:r>
                    </a:p>
                  </a:txBody>
                  <a:tcPr marL="114300" marR="114300" marT="114300" marB="114300">
                    <a:lnL w="9525" cap="flat" cmpd="sng" algn="ctr">
                      <a:solidFill>
                        <a:srgbClr val="7040A5"/>
                      </a:solidFill>
                      <a:prstDash val="solid"/>
                      <a:round/>
                      <a:headEnd type="none" w="med" len="med"/>
                      <a:tailEnd type="none" w="med" len="med"/>
                    </a:lnL>
                    <a:lnR w="9525" cap="flat" cmpd="sng" algn="ctr">
                      <a:solidFill>
                        <a:srgbClr val="7040A5"/>
                      </a:solidFill>
                      <a:prstDash val="solid"/>
                      <a:round/>
                      <a:headEnd type="none" w="med" len="med"/>
                      <a:tailEnd type="none" w="med" len="med"/>
                    </a:lnR>
                    <a:lnT w="9525" cap="flat" cmpd="sng" algn="ctr">
                      <a:solidFill>
                        <a:srgbClr val="7040A5"/>
                      </a:solidFill>
                      <a:prstDash val="solid"/>
                      <a:round/>
                      <a:headEnd type="none" w="med" len="med"/>
                      <a:tailEnd type="none" w="med" len="med"/>
                    </a:lnT>
                    <a:lnB w="9525" cap="flat" cmpd="sng" algn="ctr">
                      <a:solidFill>
                        <a:srgbClr val="7040A5"/>
                      </a:solidFill>
                      <a:prstDash val="solid"/>
                      <a:round/>
                      <a:headEnd type="none" w="med" len="med"/>
                      <a:tailEnd type="none" w="med" len="med"/>
                    </a:lnB>
                    <a:solidFill>
                      <a:srgbClr val="C7CCBE"/>
                    </a:solidFill>
                  </a:tcPr>
                </a:tc>
                <a:extLst>
                  <a:ext uri="{0D108BD9-81ED-4DB2-BD59-A6C34878D82A}">
                    <a16:rowId xmlns:a16="http://schemas.microsoft.com/office/drawing/2014/main" val="1781774670"/>
                  </a:ext>
                </a:extLst>
              </a:tr>
            </a:tbl>
          </a:graphicData>
        </a:graphic>
      </p:graphicFrame>
      <p:graphicFrame>
        <p:nvGraphicFramePr>
          <p:cNvPr id="5" name="Table 4">
            <a:extLst>
              <a:ext uri="{FF2B5EF4-FFF2-40B4-BE49-F238E27FC236}">
                <a16:creationId xmlns:a16="http://schemas.microsoft.com/office/drawing/2014/main" id="{8A1DEFA4-1A06-4DE7-BC2F-97B70206335A}"/>
              </a:ext>
            </a:extLst>
          </p:cNvPr>
          <p:cNvGraphicFramePr>
            <a:graphicFrameLocks noGrp="1"/>
          </p:cNvGraphicFramePr>
          <p:nvPr>
            <p:extLst>
              <p:ext uri="{D42A27DB-BD31-4B8C-83A1-F6EECF244321}">
                <p14:modId xmlns:p14="http://schemas.microsoft.com/office/powerpoint/2010/main" val="38191189"/>
              </p:ext>
            </p:extLst>
          </p:nvPr>
        </p:nvGraphicFramePr>
        <p:xfrm>
          <a:off x="0" y="76200"/>
          <a:ext cx="11125201" cy="6942564"/>
        </p:xfrm>
        <a:graphic>
          <a:graphicData uri="http://schemas.openxmlformats.org/drawingml/2006/table">
            <a:tbl>
              <a:tblPr/>
              <a:tblGrid>
                <a:gridCol w="990600">
                  <a:extLst>
                    <a:ext uri="{9D8B030D-6E8A-4147-A177-3AD203B41FA5}">
                      <a16:colId xmlns:a16="http://schemas.microsoft.com/office/drawing/2014/main" val="3876494861"/>
                    </a:ext>
                  </a:extLst>
                </a:gridCol>
                <a:gridCol w="5559452">
                  <a:extLst>
                    <a:ext uri="{9D8B030D-6E8A-4147-A177-3AD203B41FA5}">
                      <a16:colId xmlns:a16="http://schemas.microsoft.com/office/drawing/2014/main" val="2280089033"/>
                    </a:ext>
                  </a:extLst>
                </a:gridCol>
                <a:gridCol w="4575149">
                  <a:extLst>
                    <a:ext uri="{9D8B030D-6E8A-4147-A177-3AD203B41FA5}">
                      <a16:colId xmlns:a16="http://schemas.microsoft.com/office/drawing/2014/main" val="3825689376"/>
                    </a:ext>
                  </a:extLst>
                </a:gridCol>
              </a:tblGrid>
              <a:tr h="745818">
                <a:tc>
                  <a:txBody>
                    <a:bodyPr/>
                    <a:lstStyle/>
                    <a:p>
                      <a:pPr algn="just" fontAlgn="t"/>
                      <a:r>
                        <a:rPr lang="en-IN" sz="2400" dirty="0" err="1">
                          <a:solidFill>
                            <a:schemeClr val="tx1"/>
                          </a:solidFill>
                          <a:effectLst/>
                          <a:latin typeface="+mn-lt"/>
                        </a:rPr>
                        <a:t>ll</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u="none" strike="noStrike" dirty="0">
                          <a:solidFill>
                            <a:schemeClr val="tx1"/>
                          </a:solidFill>
                          <a:effectLst/>
                          <a:latin typeface="+mn-lt"/>
                        </a:rPr>
                        <a:t>static String join(</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delimiter, </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elements)</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dirty="0">
                          <a:solidFill>
                            <a:srgbClr val="000000"/>
                          </a:solidFill>
                          <a:effectLst/>
                          <a:latin typeface="+mn-lt"/>
                        </a:rPr>
                        <a:t>returns a joined string</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150126257"/>
                  </a:ext>
                </a:extLst>
              </a:tr>
              <a:tr h="880066">
                <a:tc>
                  <a:txBody>
                    <a:bodyPr/>
                    <a:lstStyle/>
                    <a:p>
                      <a:pPr algn="just" fontAlgn="t"/>
                      <a:r>
                        <a:rPr lang="en-IN" sz="2400">
                          <a:solidFill>
                            <a:schemeClr val="tx1"/>
                          </a:solidFill>
                          <a:effectLst/>
                          <a:latin typeface="+mn-lt"/>
                        </a:rPr>
                        <a:t>9</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400" u="none" strike="noStrike" dirty="0">
                          <a:solidFill>
                            <a:schemeClr val="tx1"/>
                          </a:solidFill>
                          <a:effectLst/>
                          <a:latin typeface="+mn-lt"/>
                        </a:rPr>
                        <a:t>static String join(</a:t>
                      </a:r>
                      <a:r>
                        <a:rPr lang="en-IN" sz="2400" u="none" strike="noStrike" dirty="0" err="1">
                          <a:solidFill>
                            <a:schemeClr val="tx1"/>
                          </a:solidFill>
                          <a:effectLst/>
                          <a:latin typeface="+mn-lt"/>
                        </a:rPr>
                        <a:t>CharSequence</a:t>
                      </a:r>
                      <a:r>
                        <a:rPr lang="en-IN" sz="2400" u="none" strike="noStrike" dirty="0">
                          <a:solidFill>
                            <a:schemeClr val="tx1"/>
                          </a:solidFill>
                          <a:effectLst/>
                          <a:latin typeface="+mn-lt"/>
                        </a:rPr>
                        <a:t> delimiter, </a:t>
                      </a:r>
                      <a:r>
                        <a:rPr lang="en-IN" sz="2400" u="none" strike="noStrike" dirty="0" err="1">
                          <a:solidFill>
                            <a:schemeClr val="tx1"/>
                          </a:solidFill>
                          <a:effectLst/>
                          <a:latin typeface="+mn-lt"/>
                        </a:rPr>
                        <a:t>Iterable</a:t>
                      </a:r>
                      <a:r>
                        <a:rPr lang="en-IN" sz="2400" u="none" strike="noStrike" dirty="0">
                          <a:solidFill>
                            <a:schemeClr val="tx1"/>
                          </a:solidFill>
                          <a:effectLst/>
                          <a:latin typeface="+mn-lt"/>
                        </a:rPr>
                        <a:t>&lt;? extends </a:t>
                      </a:r>
                      <a:r>
                        <a:rPr lang="en-IN" sz="2400" u="none" strike="noStrike" dirty="0" err="1">
                          <a:solidFill>
                            <a:schemeClr val="tx1"/>
                          </a:solidFill>
                          <a:effectLst/>
                          <a:latin typeface="+mn-lt"/>
                        </a:rPr>
                        <a:t>CharSequence</a:t>
                      </a:r>
                      <a:r>
                        <a:rPr lang="en-IN" sz="2400" u="none" strike="noStrike" dirty="0">
                          <a:solidFill>
                            <a:schemeClr val="tx1"/>
                          </a:solidFill>
                          <a:effectLst/>
                          <a:latin typeface="+mn-lt"/>
                        </a:rPr>
                        <a:t>&gt; elements)</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400" dirty="0">
                          <a:solidFill>
                            <a:srgbClr val="000000"/>
                          </a:solidFill>
                          <a:effectLst/>
                          <a:latin typeface="+mn-lt"/>
                        </a:rPr>
                        <a:t>returns a joined string</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2973210072"/>
                  </a:ext>
                </a:extLst>
              </a:tr>
              <a:tr h="343076">
                <a:tc>
                  <a:txBody>
                    <a:bodyPr/>
                    <a:lstStyle/>
                    <a:p>
                      <a:pPr algn="just" fontAlgn="t"/>
                      <a:r>
                        <a:rPr lang="en-IN" sz="2400">
                          <a:solidFill>
                            <a:schemeClr val="tx1"/>
                          </a:solidFill>
                          <a:effectLst/>
                          <a:latin typeface="+mn-lt"/>
                        </a:rPr>
                        <a:t>10</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u="none" strike="noStrike" dirty="0">
                          <a:solidFill>
                            <a:schemeClr val="tx1"/>
                          </a:solidFill>
                          <a:effectLst/>
                          <a:latin typeface="+mn-lt"/>
                        </a:rPr>
                        <a:t>boolean equals(Object another)</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000000"/>
                          </a:solidFill>
                          <a:effectLst/>
                          <a:latin typeface="+mn-lt"/>
                        </a:rPr>
                        <a:t>checks the equality of string with object</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1444350046"/>
                  </a:ext>
                </a:extLst>
              </a:tr>
              <a:tr h="343076">
                <a:tc>
                  <a:txBody>
                    <a:bodyPr/>
                    <a:lstStyle/>
                    <a:p>
                      <a:pPr algn="just" fontAlgn="t"/>
                      <a:r>
                        <a:rPr lang="en-IN" sz="2400">
                          <a:solidFill>
                            <a:schemeClr val="tx1"/>
                          </a:solidFill>
                          <a:effectLst/>
                          <a:latin typeface="+mn-lt"/>
                        </a:rPr>
                        <a:t>11</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IN" sz="2400" u="none" strike="noStrike" dirty="0">
                          <a:solidFill>
                            <a:schemeClr val="tx1"/>
                          </a:solidFill>
                          <a:effectLst/>
                          <a:latin typeface="+mn-lt"/>
                        </a:rPr>
                        <a:t> boolean </a:t>
                      </a:r>
                      <a:r>
                        <a:rPr lang="en-IN" sz="2400" u="none" strike="noStrike" dirty="0" err="1">
                          <a:solidFill>
                            <a:schemeClr val="tx1"/>
                          </a:solidFill>
                          <a:effectLst/>
                          <a:latin typeface="+mn-lt"/>
                        </a:rPr>
                        <a:t>isEmpty</a:t>
                      </a:r>
                      <a:r>
                        <a:rPr lang="en-IN" sz="2400" u="none" strike="noStrike" dirty="0">
                          <a:solidFill>
                            <a:schemeClr val="tx1"/>
                          </a:solidFill>
                          <a:effectLst/>
                          <a:latin typeface="+mn-lt"/>
                        </a:rPr>
                        <a:t>()</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000000"/>
                          </a:solidFill>
                          <a:effectLst/>
                          <a:latin typeface="+mn-lt"/>
                        </a:rPr>
                        <a:t>checks if string is empty</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1823542742"/>
                  </a:ext>
                </a:extLst>
              </a:tr>
              <a:tr h="343076">
                <a:tc>
                  <a:txBody>
                    <a:bodyPr/>
                    <a:lstStyle/>
                    <a:p>
                      <a:pPr algn="just" fontAlgn="t"/>
                      <a:r>
                        <a:rPr lang="en-IN" sz="2400">
                          <a:solidFill>
                            <a:schemeClr val="tx1"/>
                          </a:solidFill>
                          <a:effectLst/>
                          <a:latin typeface="+mn-lt"/>
                        </a:rPr>
                        <a:t>12</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u="none" strike="noStrike" dirty="0">
                          <a:solidFill>
                            <a:schemeClr val="tx1"/>
                          </a:solidFill>
                          <a:effectLst/>
                          <a:latin typeface="+mn-lt"/>
                        </a:rPr>
                        <a:t>String </a:t>
                      </a:r>
                      <a:r>
                        <a:rPr lang="en-IN" sz="2400" u="none" strike="noStrike" dirty="0" err="1">
                          <a:solidFill>
                            <a:schemeClr val="tx1"/>
                          </a:solidFill>
                          <a:effectLst/>
                          <a:latin typeface="+mn-lt"/>
                        </a:rPr>
                        <a:t>concat</a:t>
                      </a:r>
                      <a:r>
                        <a:rPr lang="en-IN" sz="2400" u="none" strike="noStrike" dirty="0">
                          <a:solidFill>
                            <a:schemeClr val="tx1"/>
                          </a:solidFill>
                          <a:effectLst/>
                          <a:latin typeface="+mn-lt"/>
                        </a:rPr>
                        <a:t>(String </a:t>
                      </a:r>
                      <a:r>
                        <a:rPr lang="en-IN" sz="2400" u="none" strike="noStrike" dirty="0" err="1">
                          <a:solidFill>
                            <a:schemeClr val="tx1"/>
                          </a:solidFill>
                          <a:effectLst/>
                          <a:latin typeface="+mn-lt"/>
                        </a:rPr>
                        <a:t>str</a:t>
                      </a:r>
                      <a:r>
                        <a:rPr lang="en-IN" sz="2400" u="none" strike="noStrike" dirty="0">
                          <a:solidFill>
                            <a:schemeClr val="tx1"/>
                          </a:solidFill>
                          <a:effectLst/>
                          <a:latin typeface="+mn-lt"/>
                        </a:rPr>
                        <a:t>)</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a:solidFill>
                            <a:srgbClr val="000000"/>
                          </a:solidFill>
                          <a:effectLst/>
                          <a:latin typeface="+mn-lt"/>
                        </a:rPr>
                        <a:t>concatinates specified string</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4266309574"/>
                  </a:ext>
                </a:extLst>
              </a:tr>
              <a:tr h="477324">
                <a:tc>
                  <a:txBody>
                    <a:bodyPr/>
                    <a:lstStyle/>
                    <a:p>
                      <a:pPr algn="just" fontAlgn="t"/>
                      <a:r>
                        <a:rPr lang="en-IN" sz="2400">
                          <a:solidFill>
                            <a:schemeClr val="tx1"/>
                          </a:solidFill>
                          <a:effectLst/>
                          <a:latin typeface="+mn-lt"/>
                        </a:rPr>
                        <a:t>13</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u="none" strike="noStrike" dirty="0">
                          <a:solidFill>
                            <a:schemeClr val="tx1"/>
                          </a:solidFill>
                          <a:effectLst/>
                          <a:latin typeface="+mn-lt"/>
                        </a:rPr>
                        <a:t>String replace(char old, char new)</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000000"/>
                          </a:solidFill>
                          <a:effectLst/>
                          <a:latin typeface="+mn-lt"/>
                        </a:rPr>
                        <a:t>replaces all occurrences of specified char value</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413812660"/>
                  </a:ext>
                </a:extLst>
              </a:tr>
              <a:tr h="611571">
                <a:tc>
                  <a:txBody>
                    <a:bodyPr/>
                    <a:lstStyle/>
                    <a:p>
                      <a:pPr algn="just" fontAlgn="t"/>
                      <a:r>
                        <a:rPr lang="en-IN" sz="2400">
                          <a:solidFill>
                            <a:schemeClr val="tx1"/>
                          </a:solidFill>
                          <a:effectLst/>
                          <a:latin typeface="+mn-lt"/>
                        </a:rPr>
                        <a:t>14</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u="none" strike="noStrike" dirty="0">
                          <a:solidFill>
                            <a:schemeClr val="tx1"/>
                          </a:solidFill>
                          <a:effectLst/>
                          <a:latin typeface="+mn-lt"/>
                        </a:rPr>
                        <a:t>String </a:t>
                      </a:r>
                      <a:r>
                        <a:rPr lang="en-US" sz="2400" u="none" strike="noStrike" dirty="0" err="1">
                          <a:solidFill>
                            <a:schemeClr val="tx1"/>
                          </a:solidFill>
                          <a:effectLst/>
                          <a:latin typeface="+mn-lt"/>
                        </a:rPr>
                        <a:t>replaceAll</a:t>
                      </a:r>
                      <a:r>
                        <a:rPr lang="en-US" sz="2400" u="none" strike="noStrike" dirty="0">
                          <a:solidFill>
                            <a:schemeClr val="tx1"/>
                          </a:solidFill>
                          <a:effectLst/>
                          <a:latin typeface="+mn-lt"/>
                        </a:rPr>
                        <a:t>(</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old, </a:t>
                      </a:r>
                      <a:r>
                        <a:rPr lang="en-US" sz="2400" u="none" strike="noStrike" dirty="0" err="1">
                          <a:solidFill>
                            <a:schemeClr val="tx1"/>
                          </a:solidFill>
                          <a:effectLst/>
                          <a:latin typeface="+mn-lt"/>
                        </a:rPr>
                        <a:t>CharSequence</a:t>
                      </a:r>
                      <a:r>
                        <a:rPr lang="en-US" sz="2400" u="none" strike="noStrike" dirty="0">
                          <a:solidFill>
                            <a:schemeClr val="tx1"/>
                          </a:solidFill>
                          <a:effectLst/>
                          <a:latin typeface="+mn-lt"/>
                        </a:rPr>
                        <a:t> new)</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a:solidFill>
                            <a:srgbClr val="000000"/>
                          </a:solidFill>
                          <a:effectLst/>
                          <a:latin typeface="+mn-lt"/>
                        </a:rPr>
                        <a:t>replaces all occurrences of specified CharSequence</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3011203028"/>
                  </a:ext>
                </a:extLst>
              </a:tr>
              <a:tr h="477324">
                <a:tc>
                  <a:txBody>
                    <a:bodyPr/>
                    <a:lstStyle/>
                    <a:p>
                      <a:pPr algn="just" fontAlgn="t"/>
                      <a:r>
                        <a:rPr lang="en-IN" sz="2400">
                          <a:solidFill>
                            <a:schemeClr val="tx1"/>
                          </a:solidFill>
                          <a:effectLst/>
                          <a:latin typeface="+mn-lt"/>
                        </a:rPr>
                        <a:t>15</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u="none" strike="noStrike" dirty="0">
                          <a:solidFill>
                            <a:schemeClr val="tx1"/>
                          </a:solidFill>
                          <a:effectLst/>
                          <a:latin typeface="+mn-lt"/>
                        </a:rPr>
                        <a:t>static String </a:t>
                      </a:r>
                      <a:r>
                        <a:rPr lang="en-US" sz="2400" u="none" strike="noStrike" dirty="0" err="1">
                          <a:solidFill>
                            <a:schemeClr val="tx1"/>
                          </a:solidFill>
                          <a:effectLst/>
                          <a:latin typeface="+mn-lt"/>
                        </a:rPr>
                        <a:t>equalsIgnoreCase</a:t>
                      </a:r>
                      <a:r>
                        <a:rPr lang="en-US" sz="2400" u="none" strike="noStrike" dirty="0">
                          <a:solidFill>
                            <a:schemeClr val="tx1"/>
                          </a:solidFill>
                          <a:effectLst/>
                          <a:latin typeface="+mn-lt"/>
                        </a:rPr>
                        <a:t>(String another)</a:t>
                      </a:r>
                      <a:endParaRPr lang="en-US"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2400">
                          <a:solidFill>
                            <a:srgbClr val="000000"/>
                          </a:solidFill>
                          <a:effectLst/>
                          <a:latin typeface="+mn-lt"/>
                        </a:rPr>
                        <a:t>compares another string. It doesn't check case.</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val="3926002169"/>
                  </a:ext>
                </a:extLst>
              </a:tr>
              <a:tr h="343076">
                <a:tc>
                  <a:txBody>
                    <a:bodyPr/>
                    <a:lstStyle/>
                    <a:p>
                      <a:pPr algn="just" fontAlgn="t"/>
                      <a:r>
                        <a:rPr lang="en-IN" sz="2400">
                          <a:solidFill>
                            <a:schemeClr val="tx1"/>
                          </a:solidFill>
                          <a:effectLst/>
                          <a:latin typeface="+mn-lt"/>
                        </a:rPr>
                        <a:t>16</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IN" sz="2400" u="none" strike="noStrike" dirty="0">
                          <a:solidFill>
                            <a:schemeClr val="tx1"/>
                          </a:solidFill>
                          <a:effectLst/>
                          <a:latin typeface="+mn-lt"/>
                        </a:rPr>
                        <a:t>String[] split(String regex)</a:t>
                      </a:r>
                      <a:endParaRPr lang="en-IN" sz="2400" dirty="0">
                        <a:solidFill>
                          <a:schemeClr val="tx1"/>
                        </a:solidFill>
                        <a:effectLst/>
                        <a:latin typeface="+mn-lt"/>
                      </a:endParaRP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2400" dirty="0">
                          <a:solidFill>
                            <a:srgbClr val="000000"/>
                          </a:solidFill>
                          <a:effectLst/>
                          <a:latin typeface="+mn-lt"/>
                        </a:rPr>
                        <a:t>returns </a:t>
                      </a:r>
                      <a:r>
                        <a:rPr lang="en-US" sz="2400" dirty="0" err="1">
                          <a:solidFill>
                            <a:srgbClr val="000000"/>
                          </a:solidFill>
                          <a:effectLst/>
                          <a:latin typeface="+mn-lt"/>
                        </a:rPr>
                        <a:t>splitted</a:t>
                      </a:r>
                      <a:r>
                        <a:rPr lang="en-US" sz="2400" dirty="0">
                          <a:solidFill>
                            <a:srgbClr val="000000"/>
                          </a:solidFill>
                          <a:effectLst/>
                          <a:latin typeface="+mn-lt"/>
                        </a:rPr>
                        <a:t> string matching regex</a:t>
                      </a:r>
                    </a:p>
                  </a:txBody>
                  <a:tcPr marL="40258" marR="40258" marT="40258" marB="40258">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val="2852435463"/>
                  </a:ext>
                </a:extLst>
              </a:tr>
            </a:tbl>
          </a:graphicData>
        </a:graphic>
      </p:graphicFrame>
    </p:spTree>
    <p:extLst>
      <p:ext uri="{BB962C8B-B14F-4D97-AF65-F5344CB8AC3E}">
        <p14:creationId xmlns:p14="http://schemas.microsoft.com/office/powerpoint/2010/main" val="141566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Title 1"/>
          <p:cNvSpPr>
            <a:spLocks noGrp="1"/>
          </p:cNvSpPr>
          <p:nvPr>
            <p:ph type="title"/>
          </p:nvPr>
        </p:nvSpPr>
        <p:spPr/>
        <p:txBody>
          <a:bodyPr/>
          <a:lstStyle/>
          <a:p>
            <a:r>
              <a:rPr lang="en-US" dirty="0"/>
              <a:t>Methods of String</a:t>
            </a:r>
          </a:p>
        </p:txBody>
      </p:sp>
      <p:graphicFrame>
        <p:nvGraphicFramePr>
          <p:cNvPr id="4194304" name="Content Placeholder 3"/>
          <p:cNvGraphicFramePr>
            <a:graphicFrameLocks noGrp="1"/>
          </p:cNvGraphicFramePr>
          <p:nvPr>
            <p:ph idx="1"/>
            <p:extLst>
              <p:ext uri="{D42A27DB-BD31-4B8C-83A1-F6EECF244321}">
                <p14:modId xmlns:p14="http://schemas.microsoft.com/office/powerpoint/2010/main" val="1619011302"/>
              </p:ext>
            </p:extLst>
          </p:nvPr>
        </p:nvGraphicFramePr>
        <p:xfrm>
          <a:off x="379200" y="872359"/>
          <a:ext cx="11660400" cy="3623443"/>
        </p:xfrm>
        <a:graphic>
          <a:graphicData uri="http://schemas.openxmlformats.org/drawingml/2006/table">
            <a:tbl>
              <a:tblPr firstRow="1" bandRow="1">
                <a:tableStyleId>{5940675A-B579-460E-94D1-54222C63F5DA}</a:tableStyleId>
              </a:tblPr>
              <a:tblGrid>
                <a:gridCol w="2045685">
                  <a:extLst>
                    <a:ext uri="{9D8B030D-6E8A-4147-A177-3AD203B41FA5}">
                      <a16:colId xmlns:a16="http://schemas.microsoft.com/office/drawing/2014/main" val="20000"/>
                    </a:ext>
                  </a:extLst>
                </a:gridCol>
                <a:gridCol w="2045683">
                  <a:extLst>
                    <a:ext uri="{9D8B030D-6E8A-4147-A177-3AD203B41FA5}">
                      <a16:colId xmlns:a16="http://schemas.microsoft.com/office/drawing/2014/main" val="20001"/>
                    </a:ext>
                  </a:extLst>
                </a:gridCol>
                <a:gridCol w="2659389">
                  <a:extLst>
                    <a:ext uri="{9D8B030D-6E8A-4147-A177-3AD203B41FA5}">
                      <a16:colId xmlns:a16="http://schemas.microsoft.com/office/drawing/2014/main" val="20002"/>
                    </a:ext>
                  </a:extLst>
                </a:gridCol>
                <a:gridCol w="2147969">
                  <a:extLst>
                    <a:ext uri="{9D8B030D-6E8A-4147-A177-3AD203B41FA5}">
                      <a16:colId xmlns:a16="http://schemas.microsoft.com/office/drawing/2014/main" val="20003"/>
                    </a:ext>
                  </a:extLst>
                </a:gridCol>
                <a:gridCol w="2761674">
                  <a:extLst>
                    <a:ext uri="{9D8B030D-6E8A-4147-A177-3AD203B41FA5}">
                      <a16:colId xmlns:a16="http://schemas.microsoft.com/office/drawing/2014/main" val="20004"/>
                    </a:ext>
                  </a:extLst>
                </a:gridCol>
              </a:tblGrid>
              <a:tr h="1042533">
                <a:tc>
                  <a:txBody>
                    <a:bodyPr/>
                    <a:lstStyle/>
                    <a:p>
                      <a:r>
                        <a:rPr lang="en-US" sz="2400" dirty="0">
                          <a:latin typeface="Times New Roman" pitchFamily="18" charset="0"/>
                          <a:cs typeface="Times New Roman" pitchFamily="18" charset="0"/>
                        </a:rPr>
                        <a:t>length(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concat</a:t>
                      </a:r>
                      <a:r>
                        <a:rPr lang="en-US" sz="2400" dirty="0">
                          <a:latin typeface="Times New Roman" pitchFamily="18" charset="0"/>
                          <a:cs typeface="Times New Roman" pitchFamily="18" charset="0"/>
                        </a:rPr>
                        <a:t>(String)</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toUpperCase</a:t>
                      </a:r>
                      <a:r>
                        <a:rPr lang="en-US" sz="2400" dirty="0">
                          <a:latin typeface="Times New Roman" pitchFamily="18" charset="0"/>
                          <a:cs typeface="Times New Roman" pitchFamily="18" charset="0"/>
                        </a:rPr>
                        <a:t>(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toLowerCase</a:t>
                      </a:r>
                      <a:r>
                        <a:rPr lang="en-US" sz="2400" dirty="0">
                          <a:latin typeface="Times New Roman" pitchFamily="18" charset="0"/>
                          <a:cs typeface="Times New Roman" pitchFamily="18" charset="0"/>
                        </a:rPr>
                        <a:t>(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lastIndexOf</a:t>
                      </a:r>
                      <a:r>
                        <a:rPr lang="en-US" sz="2400" dirty="0">
                          <a:latin typeface="Times New Roman" pitchFamily="18" charset="0"/>
                          <a:cs typeface="Times New Roman" pitchFamily="18" charset="0"/>
                        </a:rPr>
                        <a:t>(char)</a:t>
                      </a:r>
                    </a:p>
                  </a:txBody>
                  <a:tcPr>
                    <a:solidFill>
                      <a:schemeClr val="accent1">
                        <a:lumMod val="20000"/>
                        <a:lumOff val="80000"/>
                      </a:schemeClr>
                    </a:solidFill>
                  </a:tcPr>
                </a:tc>
                <a:extLst>
                  <a:ext uri="{0D108BD9-81ED-4DB2-BD59-A6C34878D82A}">
                    <a16:rowId xmlns:a16="http://schemas.microsoft.com/office/drawing/2014/main" val="10000"/>
                  </a:ext>
                </a:extLst>
              </a:tr>
              <a:tr h="1091579">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charAt</a:t>
                      </a:r>
                      <a:r>
                        <a:rPr lang="en-US" sz="2400" dirty="0">
                          <a:latin typeface="Times New Roman" pitchFamily="18" charset="0"/>
                          <a:cs typeface="Times New Roman" pitchFamily="18" charset="0"/>
                        </a:rPr>
                        <a:t>(index)</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indexOf</a:t>
                      </a:r>
                      <a:r>
                        <a:rPr lang="en-US" sz="2400" dirty="0">
                          <a:latin typeface="Times New Roman" pitchFamily="18" charset="0"/>
                          <a:cs typeface="Times New Roman" pitchFamily="18" charset="0"/>
                        </a:rPr>
                        <a:t>(char)</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indexOf</a:t>
                      </a:r>
                      <a:r>
                        <a:rPr lang="en-US" sz="2400" dirty="0">
                          <a:latin typeface="Times New Roman" pitchFamily="18" charset="0"/>
                          <a:cs typeface="Times New Roman" pitchFamily="18" charset="0"/>
                        </a:rPr>
                        <a:t>(char, pos)</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trim( )</a:t>
                      </a:r>
                    </a:p>
                  </a:txBody>
                  <a:tcPr>
                    <a:solidFill>
                      <a:schemeClr val="accent1">
                        <a:lumMod val="20000"/>
                        <a:lumOff val="80000"/>
                      </a:schemeClr>
                    </a:solidFill>
                  </a:tcPr>
                </a:tc>
                <a:tc>
                  <a:txBody>
                    <a:bodyPr/>
                    <a:lstStyle/>
                    <a:p>
                      <a:r>
                        <a:rPr lang="en-US" sz="2400" dirty="0" err="1">
                          <a:latin typeface="Times New Roman" pitchFamily="18" charset="0"/>
                          <a:cs typeface="Times New Roman" pitchFamily="18" charset="0"/>
                        </a:rPr>
                        <a:t>lastIndexOf</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char,pos</a:t>
                      </a:r>
                      <a:r>
                        <a:rPr lang="en-US" sz="2400" dirty="0">
                          <a:latin typeface="Times New Roman" pitchFamily="18" charset="0"/>
                          <a:cs typeface="Times New Roman" pitchFamily="18" charset="0"/>
                        </a:rPr>
                        <a:t>)</a:t>
                      </a:r>
                    </a:p>
                  </a:txBody>
                  <a:tcPr>
                    <a:solidFill>
                      <a:schemeClr val="accent1">
                        <a:lumMod val="20000"/>
                        <a:lumOff val="80000"/>
                      </a:schemeClr>
                    </a:solidFill>
                  </a:tcPr>
                </a:tc>
                <a:extLst>
                  <a:ext uri="{0D108BD9-81ED-4DB2-BD59-A6C34878D82A}">
                    <a16:rowId xmlns:a16="http://schemas.microsoft.com/office/drawing/2014/main" val="10001"/>
                  </a:ext>
                </a:extLst>
              </a:tr>
              <a:tr h="1489331">
                <a:tc>
                  <a:txBody>
                    <a:bodyPr/>
                    <a:lstStyle/>
                    <a:p>
                      <a:r>
                        <a:rPr lang="en-US" sz="2400" dirty="0" err="1">
                          <a:latin typeface="Times New Roman" pitchFamily="18" charset="0"/>
                          <a:cs typeface="Times New Roman" pitchFamily="18" charset="0"/>
                        </a:rPr>
                        <a:t>toCharArray</a:t>
                      </a:r>
                      <a:r>
                        <a:rPr lang="en-US" sz="2400" dirty="0">
                          <a:latin typeface="Times New Roman" pitchFamily="18" charset="0"/>
                          <a:cs typeface="Times New Roman" pitchFamily="18" charset="0"/>
                        </a:rPr>
                        <a:t>( )</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split(delimiter)</a:t>
                      </a: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a:t>
                      </a:r>
                      <a:r>
                        <a:rPr lang="en-US" sz="2400" baseline="0" dirty="0">
                          <a:latin typeface="Times New Roman" pitchFamily="18" charset="0"/>
                          <a:cs typeface="Times New Roman" pitchFamily="18" charset="0"/>
                        </a:rPr>
                        <a:t> </a:t>
                      </a:r>
                      <a:r>
                        <a:rPr lang="en-US" sz="2400" baseline="0" dirty="0" err="1">
                          <a:latin typeface="Times New Roman" pitchFamily="18" charset="0"/>
                          <a:cs typeface="Times New Roman" pitchFamily="18" charset="0"/>
                        </a:rPr>
                        <a:t>valueOf</a:t>
                      </a:r>
                      <a:r>
                        <a:rPr lang="en-US" sz="2400" baseline="0" dirty="0">
                          <a:latin typeface="Times New Roman" pitchFamily="18" charset="0"/>
                          <a:cs typeface="Times New Roman" pitchFamily="18" charset="0"/>
                        </a:rPr>
                        <a:t>(</a:t>
                      </a:r>
                      <a:r>
                        <a:rPr lang="en-US" sz="2400" baseline="0" dirty="0" err="1">
                          <a:latin typeface="Times New Roman" pitchFamily="18" charset="0"/>
                          <a:cs typeface="Times New Roman" pitchFamily="18" charset="0"/>
                        </a:rPr>
                        <a:t>non_str</a:t>
                      </a:r>
                      <a:r>
                        <a:rPr lang="en-US" sz="2400" baseline="0" dirty="0">
                          <a:latin typeface="Times New Roman" pitchFamily="18" charset="0"/>
                          <a:cs typeface="Times New Roman" pitchFamily="18" charset="0"/>
                        </a:rPr>
                        <a:t>)</a:t>
                      </a:r>
                      <a:endParaRPr lang="en-US" sz="2400" dirty="0">
                        <a:latin typeface="Times New Roman" pitchFamily="18" charset="0"/>
                        <a:cs typeface="Times New Roman" pitchFamily="18" charset="0"/>
                      </a:endParaRPr>
                    </a:p>
                  </a:txBody>
                  <a:tcPr>
                    <a:solidFill>
                      <a:schemeClr val="accent1">
                        <a:lumMod val="20000"/>
                        <a:lumOff val="80000"/>
                      </a:schemeClr>
                    </a:solidFill>
                  </a:tcPr>
                </a:tc>
                <a:tc>
                  <a:txBody>
                    <a:bodyPr/>
                    <a:lstStyle/>
                    <a:p>
                      <a:r>
                        <a:rPr lang="en-US" sz="2400" dirty="0">
                          <a:latin typeface="Times New Roman" pitchFamily="18" charset="0"/>
                          <a:cs typeface="Times New Roman" pitchFamily="18" charset="0"/>
                        </a:rPr>
                        <a:t> equals(</a:t>
                      </a:r>
                      <a:r>
                        <a:rPr lang="en-US" sz="2400" dirty="0" err="1">
                          <a:latin typeface="Times New Roman" pitchFamily="18" charset="0"/>
                          <a:cs typeface="Times New Roman" pitchFamily="18" charset="0"/>
                        </a:rPr>
                        <a:t>str</a:t>
                      </a:r>
                      <a:r>
                        <a:rPr lang="en-US" sz="2400" dirty="0">
                          <a:latin typeface="Times New Roman" pitchFamily="18" charset="0"/>
                          <a:cs typeface="Times New Roman" pitchFamily="18" charset="0"/>
                        </a:rPr>
                        <a:t>)</a:t>
                      </a:r>
                    </a:p>
                  </a:txBody>
                  <a:tcPr>
                    <a:solidFill>
                      <a:schemeClr val="accent1">
                        <a:lumMod val="20000"/>
                        <a:lumOff val="80000"/>
                      </a:schemeClr>
                    </a:solidFill>
                  </a:tcPr>
                </a:tc>
                <a:tc>
                  <a:txBody>
                    <a:bodyPr/>
                    <a:lstStyle/>
                    <a:p>
                      <a:r>
                        <a:rPr lang="en-US" sz="2400" dirty="0" err="1">
                          <a:latin typeface="Times New Roman" pitchFamily="18" charset="0"/>
                          <a:cs typeface="Times New Roman" pitchFamily="18" charset="0"/>
                        </a:rPr>
                        <a:t>equalsIgnoreCase</a:t>
                      </a:r>
                      <a:r>
                        <a:rPr lang="en-US" sz="2400" dirty="0">
                          <a:latin typeface="Times New Roman" pitchFamily="18" charset="0"/>
                          <a:cs typeface="Times New Roman" pitchFamily="18" charset="0"/>
                        </a:rPr>
                        <a:t>(</a:t>
                      </a:r>
                      <a:r>
                        <a:rPr lang="en-US" sz="2400" dirty="0" err="1">
                          <a:latin typeface="Times New Roman" pitchFamily="18" charset="0"/>
                          <a:cs typeface="Times New Roman" pitchFamily="18" charset="0"/>
                        </a:rPr>
                        <a:t>str</a:t>
                      </a:r>
                      <a:r>
                        <a:rPr lang="en-US" sz="2400" dirty="0">
                          <a:latin typeface="Times New Roman" pitchFamily="18" charset="0"/>
                          <a:cs typeface="Times New Roman" pitchFamily="18" charset="0"/>
                        </a:rPr>
                        <a:t>)</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526962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ABF35-2966-4EC7-B600-D2432ADB0657}"/>
              </a:ext>
            </a:extLst>
          </p:cNvPr>
          <p:cNvSpPr>
            <a:spLocks noGrp="1"/>
          </p:cNvSpPr>
          <p:nvPr>
            <p:ph type="title"/>
          </p:nvPr>
        </p:nvSpPr>
        <p:spPr/>
        <p:txBody>
          <a:bodyPr>
            <a:normAutofit/>
          </a:bodyPr>
          <a:lstStyle/>
          <a:p>
            <a:r>
              <a:rPr lang="en-IN" sz="3600" dirty="0"/>
              <a:t>String </a:t>
            </a:r>
            <a:r>
              <a:rPr lang="en-IN" sz="3600" dirty="0" err="1"/>
              <a:t>charAt</a:t>
            </a:r>
            <a:r>
              <a:rPr lang="en-IN" sz="3600" dirty="0"/>
              <a:t> Example</a:t>
            </a:r>
          </a:p>
        </p:txBody>
      </p:sp>
      <p:sp>
        <p:nvSpPr>
          <p:cNvPr id="3" name="Content Placeholder 2">
            <a:extLst>
              <a:ext uri="{FF2B5EF4-FFF2-40B4-BE49-F238E27FC236}">
                <a16:creationId xmlns:a16="http://schemas.microsoft.com/office/drawing/2014/main" id="{433F5F76-9C9F-44DB-9268-EFE648A29E48}"/>
              </a:ext>
            </a:extLst>
          </p:cNvPr>
          <p:cNvSpPr>
            <a:spLocks noGrp="1"/>
          </p:cNvSpPr>
          <p:nvPr>
            <p:ph idx="1"/>
          </p:nvPr>
        </p:nvSpPr>
        <p:spPr>
          <a:xfrm>
            <a:off x="-20782" y="1066800"/>
            <a:ext cx="11353800" cy="5938424"/>
          </a:xfrm>
        </p:spPr>
        <p:txBody>
          <a:bodyPr>
            <a:normAutofit fontScale="32500" lnSpcReduction="20000"/>
          </a:bodyPr>
          <a:lstStyle/>
          <a:p>
            <a:pPr marL="0" indent="0">
              <a:buNone/>
            </a:pPr>
            <a:r>
              <a:rPr lang="en-IN" sz="9600" dirty="0"/>
              <a:t>public class </a:t>
            </a:r>
            <a:r>
              <a:rPr lang="en-IN" sz="9600" dirty="0" err="1"/>
              <a:t>CharAtExample</a:t>
            </a:r>
            <a:r>
              <a:rPr lang="en-IN" sz="9600" dirty="0"/>
              <a:t> {</a:t>
            </a:r>
          </a:p>
          <a:p>
            <a:pPr marL="0" indent="0">
              <a:buNone/>
            </a:pPr>
            <a:r>
              <a:rPr lang="en-IN" sz="9600" dirty="0"/>
              <a:t>    public static void main(String </a:t>
            </a:r>
            <a:r>
              <a:rPr lang="en-IN" sz="9600" dirty="0" err="1"/>
              <a:t>args</a:t>
            </a:r>
            <a:r>
              <a:rPr lang="en-IN" sz="9600" dirty="0"/>
              <a:t>[]) {</a:t>
            </a:r>
          </a:p>
          <a:p>
            <a:pPr marL="0" indent="0">
              <a:buNone/>
            </a:pPr>
            <a:r>
              <a:rPr lang="en-IN" sz="9600" dirty="0"/>
              <a:t>        String </a:t>
            </a:r>
            <a:r>
              <a:rPr lang="en-IN" sz="9600" dirty="0" err="1"/>
              <a:t>str</a:t>
            </a:r>
            <a:r>
              <a:rPr lang="en-IN" sz="9600" dirty="0"/>
              <a:t> = "Welcome to string handling tutorial";</a:t>
            </a:r>
          </a:p>
          <a:p>
            <a:pPr marL="0" indent="0">
              <a:buNone/>
            </a:pPr>
            <a:r>
              <a:rPr lang="en-IN" sz="9600" dirty="0"/>
              <a:t>	char ch1 = </a:t>
            </a:r>
            <a:r>
              <a:rPr lang="en-IN" sz="9600" dirty="0" err="1"/>
              <a:t>str.charAt</a:t>
            </a:r>
            <a:r>
              <a:rPr lang="en-IN" sz="9600" dirty="0"/>
              <a:t>(0);</a:t>
            </a:r>
          </a:p>
          <a:p>
            <a:pPr marL="0" indent="0">
              <a:buNone/>
            </a:pPr>
            <a:r>
              <a:rPr lang="en-IN" sz="9600" dirty="0"/>
              <a:t>	char ch2 = </a:t>
            </a:r>
            <a:r>
              <a:rPr lang="en-IN" sz="9600" dirty="0" err="1"/>
              <a:t>str.charAt</a:t>
            </a:r>
            <a:r>
              <a:rPr lang="en-IN" sz="9600" dirty="0"/>
              <a:t>(5);</a:t>
            </a:r>
          </a:p>
          <a:p>
            <a:pPr marL="0" indent="0">
              <a:buNone/>
            </a:pPr>
            <a:r>
              <a:rPr lang="en-IN" sz="9600" dirty="0"/>
              <a:t>	char ch3 = </a:t>
            </a:r>
            <a:r>
              <a:rPr lang="en-IN" sz="9600" dirty="0" err="1"/>
              <a:t>str.charAt</a:t>
            </a:r>
            <a:r>
              <a:rPr lang="en-IN" sz="9600" dirty="0"/>
              <a:t>(11);</a:t>
            </a:r>
          </a:p>
          <a:p>
            <a:pPr marL="0" indent="0">
              <a:buNone/>
            </a:pPr>
            <a:r>
              <a:rPr lang="en-IN" sz="9600" dirty="0"/>
              <a:t>	char ch4 = </a:t>
            </a:r>
            <a:r>
              <a:rPr lang="en-IN" sz="9600" dirty="0" err="1"/>
              <a:t>str.charAt</a:t>
            </a:r>
            <a:r>
              <a:rPr lang="en-IN" sz="9600" dirty="0"/>
              <a:t>(20);</a:t>
            </a:r>
          </a:p>
          <a:p>
            <a:pPr marL="0" indent="0">
              <a:buNone/>
            </a:pPr>
            <a:r>
              <a:rPr lang="en-IN" sz="9600" dirty="0"/>
              <a:t>	</a:t>
            </a:r>
            <a:r>
              <a:rPr lang="en-IN" sz="9600" dirty="0" err="1"/>
              <a:t>System.out.println</a:t>
            </a:r>
            <a:r>
              <a:rPr lang="en-IN" sz="9600" dirty="0"/>
              <a:t>("Character at 0 index is     : “ + ch1);</a:t>
            </a:r>
          </a:p>
          <a:p>
            <a:pPr marL="0" indent="0">
              <a:buNone/>
            </a:pPr>
            <a:r>
              <a:rPr lang="en-IN" sz="9600" dirty="0"/>
              <a:t>	</a:t>
            </a:r>
            <a:r>
              <a:rPr lang="en-IN" sz="9600" dirty="0" err="1"/>
              <a:t>System.out.println</a:t>
            </a:r>
            <a:r>
              <a:rPr lang="en-IN" sz="9600" dirty="0"/>
              <a:t>("Character at 5th index is : “ + ch2);</a:t>
            </a:r>
          </a:p>
          <a:p>
            <a:pPr marL="0" indent="0">
              <a:buNone/>
            </a:pPr>
            <a:r>
              <a:rPr lang="en-IN" sz="9600" dirty="0"/>
              <a:t>	</a:t>
            </a:r>
            <a:r>
              <a:rPr lang="en-IN" sz="9600" dirty="0" err="1"/>
              <a:t>System.out.println</a:t>
            </a:r>
            <a:r>
              <a:rPr lang="en-IN" sz="9600" dirty="0"/>
              <a:t>("Character at 11th index is: “ + ch3);</a:t>
            </a:r>
          </a:p>
          <a:p>
            <a:pPr marL="0" indent="0">
              <a:buNone/>
            </a:pPr>
            <a:r>
              <a:rPr lang="en-IN" sz="9600" dirty="0"/>
              <a:t>	</a:t>
            </a:r>
            <a:r>
              <a:rPr lang="en-IN" sz="9600" dirty="0" err="1"/>
              <a:t>System.out.println</a:t>
            </a:r>
            <a:r>
              <a:rPr lang="en-IN" sz="9600" dirty="0"/>
              <a:t>("Character at 20th index is: “ + ch4);</a:t>
            </a:r>
          </a:p>
          <a:p>
            <a:pPr marL="0" indent="0">
              <a:buNone/>
            </a:pPr>
            <a:r>
              <a:rPr lang="en-IN" sz="9600" dirty="0"/>
              <a:t>    }</a:t>
            </a:r>
          </a:p>
          <a:p>
            <a:pPr marL="0" indent="0">
              <a:buNone/>
            </a:pPr>
            <a:r>
              <a:rPr lang="en-IN" sz="9600" dirty="0"/>
              <a:t>}</a:t>
            </a:r>
          </a:p>
          <a:p>
            <a:endParaRPr lang="en-IN" sz="2400" dirty="0"/>
          </a:p>
          <a:p>
            <a:endParaRPr lang="en-IN" sz="2400" dirty="0"/>
          </a:p>
        </p:txBody>
      </p:sp>
      <p:sp>
        <p:nvSpPr>
          <p:cNvPr id="4" name="Rectangle: Rounded Corners 3">
            <a:extLst>
              <a:ext uri="{FF2B5EF4-FFF2-40B4-BE49-F238E27FC236}">
                <a16:creationId xmlns:a16="http://schemas.microsoft.com/office/drawing/2014/main" id="{083A565F-D77C-43C5-8DE1-6C418B2D96B9}"/>
              </a:ext>
            </a:extLst>
          </p:cNvPr>
          <p:cNvSpPr/>
          <p:nvPr/>
        </p:nvSpPr>
        <p:spPr>
          <a:xfrm>
            <a:off x="10330543" y="2558143"/>
            <a:ext cx="3293165" cy="1993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Output:</a:t>
            </a:r>
          </a:p>
          <a:p>
            <a:pPr algn="ctr"/>
            <a:r>
              <a:rPr lang="en-US" sz="2000" dirty="0"/>
              <a:t>Character at 0 index is: W</a:t>
            </a:r>
          </a:p>
          <a:p>
            <a:pPr algn="ctr"/>
            <a:r>
              <a:rPr lang="en-US" sz="2000" dirty="0"/>
              <a:t>Character at 5th index is: m</a:t>
            </a:r>
          </a:p>
          <a:p>
            <a:pPr algn="ctr"/>
            <a:r>
              <a:rPr lang="en-US" sz="2000" dirty="0"/>
              <a:t>Character at 11th index is: s</a:t>
            </a:r>
          </a:p>
          <a:p>
            <a:pPr algn="ctr"/>
            <a:r>
              <a:rPr lang="en-US" sz="2000" dirty="0"/>
              <a:t>Character at 20th index is: n</a:t>
            </a:r>
            <a:endParaRPr lang="en-IN" sz="2000" dirty="0"/>
          </a:p>
        </p:txBody>
      </p:sp>
    </p:spTree>
    <p:extLst>
      <p:ext uri="{BB962C8B-B14F-4D97-AF65-F5344CB8AC3E}">
        <p14:creationId xmlns:p14="http://schemas.microsoft.com/office/powerpoint/2010/main" val="1043748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57907-6445-4D60-A97B-721C7989E09E}"/>
              </a:ext>
            </a:extLst>
          </p:cNvPr>
          <p:cNvSpPr>
            <a:spLocks noGrp="1"/>
          </p:cNvSpPr>
          <p:nvPr>
            <p:ph type="title"/>
          </p:nvPr>
        </p:nvSpPr>
        <p:spPr/>
        <p:txBody>
          <a:bodyPr>
            <a:normAutofit/>
          </a:bodyPr>
          <a:lstStyle/>
          <a:p>
            <a:r>
              <a:rPr lang="en-IN" sz="3600" dirty="0"/>
              <a:t>String </a:t>
            </a:r>
            <a:r>
              <a:rPr lang="en-IN" sz="3600" dirty="0" err="1"/>
              <a:t>concat</a:t>
            </a:r>
            <a:r>
              <a:rPr lang="en-IN" sz="3600" dirty="0"/>
              <a:t> Example </a:t>
            </a:r>
          </a:p>
        </p:txBody>
      </p:sp>
      <p:sp>
        <p:nvSpPr>
          <p:cNvPr id="3" name="Content Placeholder 2">
            <a:extLst>
              <a:ext uri="{FF2B5EF4-FFF2-40B4-BE49-F238E27FC236}">
                <a16:creationId xmlns:a16="http://schemas.microsoft.com/office/drawing/2014/main" id="{75447531-EEB7-4323-B1F3-672C6D65B98E}"/>
              </a:ext>
            </a:extLst>
          </p:cNvPr>
          <p:cNvSpPr>
            <a:spLocks noGrp="1"/>
          </p:cNvSpPr>
          <p:nvPr>
            <p:ph idx="1"/>
          </p:nvPr>
        </p:nvSpPr>
        <p:spPr>
          <a:xfrm>
            <a:off x="838200" y="1573834"/>
            <a:ext cx="10515600" cy="4351338"/>
          </a:xfrm>
        </p:spPr>
        <p:txBody>
          <a:bodyPr>
            <a:noAutofit/>
          </a:bodyPr>
          <a:lstStyle/>
          <a:p>
            <a:pPr marL="0" indent="0">
              <a:buNone/>
            </a:pPr>
            <a:r>
              <a:rPr lang="en-IN" sz="2400" dirty="0"/>
              <a:t>public class </a:t>
            </a:r>
            <a:r>
              <a:rPr lang="en-IN" sz="2400" dirty="0" err="1"/>
              <a:t>ConcatenationExample</a:t>
            </a:r>
            <a:r>
              <a:rPr lang="en-IN" sz="2400" dirty="0"/>
              <a:t> {</a:t>
            </a:r>
          </a:p>
          <a:p>
            <a:pPr marL="0" indent="0">
              <a:buNone/>
            </a:pPr>
            <a:r>
              <a:rPr lang="en-IN" sz="2400" dirty="0"/>
              <a:t>   public static void main(String </a:t>
            </a:r>
            <a:r>
              <a:rPr lang="en-IN" sz="2400" dirty="0" err="1"/>
              <a:t>args</a:t>
            </a:r>
            <a:r>
              <a:rPr lang="en-IN" sz="2400" dirty="0"/>
              <a:t>[]) {</a:t>
            </a:r>
          </a:p>
          <a:p>
            <a:pPr marL="0" indent="0">
              <a:buNone/>
            </a:pPr>
            <a:r>
              <a:rPr lang="en-IN" sz="2400" dirty="0"/>
              <a:t>       String str1 = "Welcome";</a:t>
            </a:r>
          </a:p>
          <a:p>
            <a:pPr marL="0" indent="0">
              <a:buNone/>
            </a:pPr>
            <a:r>
              <a:rPr lang="en-IN" sz="2400" dirty="0"/>
              <a:t>       str1 = str1.concat(" to ");</a:t>
            </a:r>
          </a:p>
          <a:p>
            <a:pPr marL="0" indent="0">
              <a:buNone/>
            </a:pPr>
            <a:r>
              <a:rPr lang="en-IN" sz="2400" dirty="0"/>
              <a:t>       str1 = str1.concat(" String handling ");</a:t>
            </a:r>
          </a:p>
          <a:p>
            <a:pPr marL="0" indent="0">
              <a:buNone/>
            </a:pPr>
            <a:r>
              <a:rPr lang="en-IN" sz="2400" dirty="0"/>
              <a:t>       </a:t>
            </a:r>
            <a:r>
              <a:rPr lang="en-IN" sz="2400" dirty="0" err="1"/>
              <a:t>System.out.println</a:t>
            </a:r>
            <a:r>
              <a:rPr lang="en-IN" sz="2400" dirty="0"/>
              <a:t>(str1);</a:t>
            </a:r>
          </a:p>
          <a:p>
            <a:pPr marL="0" indent="0">
              <a:buNone/>
            </a:pPr>
            <a:r>
              <a:rPr lang="en-IN" sz="2400" dirty="0"/>
              <a:t>       String str2 = "This";</a:t>
            </a:r>
          </a:p>
          <a:p>
            <a:pPr marL="0" indent="0">
              <a:buNone/>
            </a:pPr>
            <a:r>
              <a:rPr lang="en-IN" sz="2400" dirty="0"/>
              <a:t>       str2 = str2.concat(" is").</a:t>
            </a:r>
            <a:r>
              <a:rPr lang="en-IN" sz="2400" dirty="0" err="1"/>
              <a:t>concat</a:t>
            </a:r>
            <a:r>
              <a:rPr lang="en-IN" sz="2400" dirty="0"/>
              <a:t>(" just a").</a:t>
            </a:r>
            <a:r>
              <a:rPr lang="en-IN" sz="2400" dirty="0" err="1"/>
              <a:t>concat</a:t>
            </a:r>
            <a:r>
              <a:rPr lang="en-IN" sz="2400" dirty="0"/>
              <a:t>(" String");</a:t>
            </a:r>
          </a:p>
          <a:p>
            <a:pPr marL="0" indent="0">
              <a:buNone/>
            </a:pPr>
            <a:r>
              <a:rPr lang="en-IN" sz="2400" dirty="0"/>
              <a:t>       </a:t>
            </a:r>
            <a:r>
              <a:rPr lang="en-IN" sz="2400" dirty="0" err="1"/>
              <a:t>System.out.println</a:t>
            </a:r>
            <a:r>
              <a:rPr lang="en-IN" sz="2400" dirty="0"/>
              <a:t>(str2);</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0C6A2C43-1E2C-44A8-B94D-54FA16BE5A11}"/>
              </a:ext>
            </a:extLst>
          </p:cNvPr>
          <p:cNvSpPr/>
          <p:nvPr/>
        </p:nvSpPr>
        <p:spPr>
          <a:xfrm>
            <a:off x="8759371" y="3719286"/>
            <a:ext cx="3114260" cy="15675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t>Output:</a:t>
            </a:r>
          </a:p>
          <a:p>
            <a:pPr algn="ctr"/>
            <a:r>
              <a:rPr lang="en-US" sz="2400" dirty="0"/>
              <a:t>Welcome to  String handling </a:t>
            </a:r>
          </a:p>
          <a:p>
            <a:pPr algn="ctr"/>
            <a:r>
              <a:rPr lang="en-US" sz="2400" dirty="0"/>
              <a:t>This is just a String</a:t>
            </a:r>
            <a:endParaRPr lang="en-IN" sz="2400" dirty="0"/>
          </a:p>
        </p:txBody>
      </p:sp>
    </p:spTree>
    <p:extLst>
      <p:ext uri="{BB962C8B-B14F-4D97-AF65-F5344CB8AC3E}">
        <p14:creationId xmlns:p14="http://schemas.microsoft.com/office/powerpoint/2010/main" val="1124042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49C94-7F1D-4FB6-8B8F-6F40E43DEF99}"/>
              </a:ext>
            </a:extLst>
          </p:cNvPr>
          <p:cNvSpPr>
            <a:spLocks noGrp="1"/>
          </p:cNvSpPr>
          <p:nvPr>
            <p:ph type="title"/>
          </p:nvPr>
        </p:nvSpPr>
        <p:spPr/>
        <p:txBody>
          <a:bodyPr>
            <a:normAutofit/>
          </a:bodyPr>
          <a:lstStyle/>
          <a:p>
            <a:r>
              <a:rPr lang="en-IN" sz="3600" dirty="0"/>
              <a:t>String length Example</a:t>
            </a:r>
          </a:p>
        </p:txBody>
      </p:sp>
      <p:sp>
        <p:nvSpPr>
          <p:cNvPr id="3" name="Content Placeholder 2">
            <a:extLst>
              <a:ext uri="{FF2B5EF4-FFF2-40B4-BE49-F238E27FC236}">
                <a16:creationId xmlns:a16="http://schemas.microsoft.com/office/drawing/2014/main" id="{C7DECF02-FD12-4B43-8119-31779B0BF602}"/>
              </a:ext>
            </a:extLst>
          </p:cNvPr>
          <p:cNvSpPr>
            <a:spLocks noGrp="1"/>
          </p:cNvSpPr>
          <p:nvPr>
            <p:ph idx="1"/>
          </p:nvPr>
        </p:nvSpPr>
        <p:spPr/>
        <p:txBody>
          <a:bodyPr>
            <a:noAutofit/>
          </a:bodyPr>
          <a:lstStyle/>
          <a:p>
            <a:pPr marL="0" indent="0">
              <a:buNone/>
            </a:pPr>
            <a:r>
              <a:rPr lang="en-IN" sz="2400" dirty="0"/>
              <a:t>public class </a:t>
            </a:r>
            <a:r>
              <a:rPr lang="en-IN" sz="2400" dirty="0" err="1"/>
              <a:t>LengthExample</a:t>
            </a:r>
            <a:r>
              <a:rPr lang="en-IN" sz="2400" dirty="0"/>
              <a:t>{</a:t>
            </a:r>
          </a:p>
          <a:p>
            <a:pPr marL="0" indent="0">
              <a:buNone/>
            </a:pPr>
            <a:r>
              <a:rPr lang="en-IN" sz="2400" dirty="0"/>
              <a:t>   public static void main(String </a:t>
            </a:r>
            <a:r>
              <a:rPr lang="en-IN" sz="2400" dirty="0" err="1"/>
              <a:t>args</a:t>
            </a:r>
            <a:r>
              <a:rPr lang="en-IN" sz="2400" dirty="0"/>
              <a:t>[]) {</a:t>
            </a:r>
          </a:p>
          <a:p>
            <a:pPr marL="0" indent="0">
              <a:buNone/>
            </a:pPr>
            <a:r>
              <a:rPr lang="en-IN" sz="2400" dirty="0"/>
              <a:t>       String str1= new String("Test String");</a:t>
            </a:r>
          </a:p>
          <a:p>
            <a:pPr marL="0" indent="0">
              <a:buNone/>
            </a:pPr>
            <a:r>
              <a:rPr lang="en-IN" sz="2400" dirty="0"/>
              <a:t>       String str2= new String("Chaitanya");</a:t>
            </a:r>
          </a:p>
          <a:p>
            <a:pPr marL="0" indent="0">
              <a:buNone/>
            </a:pPr>
            <a:r>
              <a:rPr lang="en-IN" sz="2400" dirty="0"/>
              <a:t>       String str3= new String(“HCL");</a:t>
            </a:r>
          </a:p>
          <a:p>
            <a:pPr marL="0" indent="0">
              <a:buNone/>
            </a:pPr>
            <a:r>
              <a:rPr lang="en-IN" sz="2400" dirty="0"/>
              <a:t>       </a:t>
            </a:r>
            <a:r>
              <a:rPr lang="en-IN" sz="2400" dirty="0" err="1"/>
              <a:t>System.out.println</a:t>
            </a:r>
            <a:r>
              <a:rPr lang="en-IN" sz="2400" dirty="0"/>
              <a:t>("Length of str1 : “ + str1.length( ) );</a:t>
            </a:r>
          </a:p>
          <a:p>
            <a:pPr marL="0" indent="0">
              <a:buNone/>
            </a:pPr>
            <a:r>
              <a:rPr lang="en-IN" sz="2400" dirty="0"/>
              <a:t>       </a:t>
            </a:r>
            <a:r>
              <a:rPr lang="en-IN" sz="2400" dirty="0" err="1"/>
              <a:t>System.out.println</a:t>
            </a:r>
            <a:r>
              <a:rPr lang="en-IN" sz="2400" dirty="0"/>
              <a:t>("Length of str2  : “ + str2.length( ) );</a:t>
            </a:r>
          </a:p>
          <a:p>
            <a:pPr marL="0" indent="0">
              <a:buNone/>
            </a:pPr>
            <a:r>
              <a:rPr lang="en-IN" sz="2400" dirty="0"/>
              <a:t>       </a:t>
            </a:r>
            <a:r>
              <a:rPr lang="en-IN" sz="2400" dirty="0" err="1"/>
              <a:t>System.out.println</a:t>
            </a:r>
            <a:r>
              <a:rPr lang="en-IN" sz="2400" dirty="0"/>
              <a:t>("Length of str3 : “ + str3.length( ) );</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BB85253D-5406-4F85-BDA4-E00FF633D06F}"/>
              </a:ext>
            </a:extLst>
          </p:cNvPr>
          <p:cNvSpPr/>
          <p:nvPr/>
        </p:nvSpPr>
        <p:spPr>
          <a:xfrm>
            <a:off x="6858000" y="6591716"/>
            <a:ext cx="2650435" cy="15107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Output:</a:t>
            </a:r>
          </a:p>
          <a:p>
            <a:pPr algn="ctr"/>
            <a:r>
              <a:rPr lang="en-US" sz="2000" dirty="0"/>
              <a:t>Length of str1:11</a:t>
            </a:r>
          </a:p>
          <a:p>
            <a:pPr algn="ctr"/>
            <a:r>
              <a:rPr lang="en-US" sz="2000" dirty="0"/>
              <a:t>Length of str2:9</a:t>
            </a:r>
          </a:p>
          <a:p>
            <a:pPr algn="ctr"/>
            <a:r>
              <a:rPr lang="en-US" sz="2000" dirty="0"/>
              <a:t>Length of str3:3</a:t>
            </a:r>
          </a:p>
          <a:p>
            <a:pPr algn="ctr"/>
            <a:endParaRPr lang="en-IN" sz="2000" dirty="0"/>
          </a:p>
        </p:txBody>
      </p:sp>
    </p:spTree>
    <p:extLst>
      <p:ext uri="{BB962C8B-B14F-4D97-AF65-F5344CB8AC3E}">
        <p14:creationId xmlns:p14="http://schemas.microsoft.com/office/powerpoint/2010/main" val="3453600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6043B-F2C6-42E9-9875-07E327906356}"/>
              </a:ext>
            </a:extLst>
          </p:cNvPr>
          <p:cNvSpPr>
            <a:spLocks noGrp="1"/>
          </p:cNvSpPr>
          <p:nvPr>
            <p:ph type="title"/>
          </p:nvPr>
        </p:nvSpPr>
        <p:spPr/>
        <p:txBody>
          <a:bodyPr>
            <a:normAutofit/>
          </a:bodyPr>
          <a:lstStyle/>
          <a:p>
            <a:r>
              <a:rPr lang="en-IN" sz="3600" dirty="0"/>
              <a:t>String equals Example</a:t>
            </a:r>
          </a:p>
        </p:txBody>
      </p:sp>
      <p:sp>
        <p:nvSpPr>
          <p:cNvPr id="3" name="Content Placeholder 2">
            <a:extLst>
              <a:ext uri="{FF2B5EF4-FFF2-40B4-BE49-F238E27FC236}">
                <a16:creationId xmlns:a16="http://schemas.microsoft.com/office/drawing/2014/main" id="{BEBC63D4-F24D-4357-99CD-1FA60CAB2592}"/>
              </a:ext>
            </a:extLst>
          </p:cNvPr>
          <p:cNvSpPr>
            <a:spLocks noGrp="1"/>
          </p:cNvSpPr>
          <p:nvPr>
            <p:ph idx="1"/>
          </p:nvPr>
        </p:nvSpPr>
        <p:spPr/>
        <p:txBody>
          <a:bodyPr>
            <a:noAutofit/>
          </a:bodyPr>
          <a:lstStyle/>
          <a:p>
            <a:pPr marL="0" indent="0">
              <a:buNone/>
            </a:pPr>
            <a:r>
              <a:rPr lang="en-IN" sz="2400" dirty="0"/>
              <a:t>public class EqualsExample1{</a:t>
            </a:r>
          </a:p>
          <a:p>
            <a:pPr marL="0" indent="0">
              <a:buNone/>
            </a:pPr>
            <a:r>
              <a:rPr lang="en-IN" sz="2400" dirty="0"/>
              <a:t>   public static void main(String[ ]  </a:t>
            </a:r>
            <a:r>
              <a:rPr lang="en-IN" sz="2400" dirty="0" err="1"/>
              <a:t>args</a:t>
            </a:r>
            <a:r>
              <a:rPr lang="en-IN" sz="2400" dirty="0"/>
              <a:t>){</a:t>
            </a:r>
          </a:p>
          <a:p>
            <a:pPr marL="0" indent="0">
              <a:buNone/>
            </a:pPr>
            <a:r>
              <a:rPr lang="en-IN" sz="2400" dirty="0"/>
              <a:t>       String str1= new String("Hello");</a:t>
            </a:r>
          </a:p>
          <a:p>
            <a:pPr marL="0" indent="0">
              <a:buNone/>
            </a:pPr>
            <a:r>
              <a:rPr lang="en-IN" sz="2400" dirty="0"/>
              <a:t>       String str2= new String("Hi");</a:t>
            </a:r>
          </a:p>
          <a:p>
            <a:pPr marL="0" indent="0">
              <a:buNone/>
            </a:pPr>
            <a:r>
              <a:rPr lang="en-IN" sz="2400" dirty="0"/>
              <a:t>       String str3= new String("Hello");</a:t>
            </a:r>
          </a:p>
          <a:p>
            <a:pPr marL="0" indent="0">
              <a:buNone/>
            </a:pPr>
            <a:r>
              <a:rPr lang="en-IN" sz="2400" dirty="0"/>
              <a:t>       </a:t>
            </a:r>
            <a:r>
              <a:rPr lang="en-IN" sz="2400" dirty="0" err="1"/>
              <a:t>System.out.println</a:t>
            </a:r>
            <a:r>
              <a:rPr lang="en-IN" sz="2400" dirty="0"/>
              <a:t>("str1 equals to str2  : “ + str1.equals(str2));</a:t>
            </a:r>
          </a:p>
          <a:p>
            <a:pPr marL="0" indent="0">
              <a:buNone/>
            </a:pPr>
            <a:r>
              <a:rPr lang="en-IN" sz="2400" dirty="0"/>
              <a:t>       </a:t>
            </a:r>
            <a:r>
              <a:rPr lang="en-IN" sz="2400" dirty="0" err="1"/>
              <a:t>System.out.println</a:t>
            </a:r>
            <a:r>
              <a:rPr lang="en-IN" sz="2400" dirty="0"/>
              <a:t>("str1 equals to str3  : “ + str1.equals(str3));</a:t>
            </a:r>
          </a:p>
          <a:p>
            <a:pPr marL="0" indent="0">
              <a:buNone/>
            </a:pPr>
            <a:r>
              <a:rPr lang="en-IN" sz="2400" dirty="0"/>
              <a:t>       </a:t>
            </a:r>
            <a:r>
              <a:rPr lang="en-IN" sz="2400" dirty="0" err="1"/>
              <a:t>System.out.println</a:t>
            </a:r>
            <a:r>
              <a:rPr lang="en-IN" sz="2400" dirty="0"/>
              <a:t>("str1 equals to Hello: “ + str1.equals("Hello"));</a:t>
            </a:r>
          </a:p>
          <a:p>
            <a:pPr marL="0" indent="0">
              <a:buNone/>
            </a:pPr>
            <a:r>
              <a:rPr lang="en-IN" sz="2400" dirty="0"/>
              <a:t>       </a:t>
            </a:r>
            <a:r>
              <a:rPr lang="en-IN" sz="2400" dirty="0" err="1"/>
              <a:t>System.out.println</a:t>
            </a:r>
            <a:r>
              <a:rPr lang="en-IN" sz="2400" dirty="0"/>
              <a:t>("str1 equals to hello: “ + str1.equals("hello"));</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4BDF38BC-C39D-4850-B93D-A9556F605206}"/>
              </a:ext>
            </a:extLst>
          </p:cNvPr>
          <p:cNvSpPr/>
          <p:nvPr/>
        </p:nvSpPr>
        <p:spPr>
          <a:xfrm>
            <a:off x="6090356" y="6553945"/>
            <a:ext cx="3882887" cy="22296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Output:</a:t>
            </a:r>
          </a:p>
          <a:p>
            <a:pPr algn="ctr"/>
            <a:r>
              <a:rPr lang="en-US" sz="2400" dirty="0"/>
              <a:t>str1 equals to str2:false</a:t>
            </a:r>
          </a:p>
          <a:p>
            <a:pPr algn="ctr"/>
            <a:r>
              <a:rPr lang="en-US" sz="2400" dirty="0"/>
              <a:t>str1 equals to str3:true</a:t>
            </a:r>
          </a:p>
          <a:p>
            <a:pPr algn="ctr"/>
            <a:r>
              <a:rPr lang="en-US" sz="2400" dirty="0"/>
              <a:t>str1 equals to </a:t>
            </a:r>
            <a:r>
              <a:rPr lang="en-US" sz="2400" dirty="0" err="1"/>
              <a:t>Hello:true</a:t>
            </a:r>
            <a:endParaRPr lang="en-US" sz="2400" dirty="0"/>
          </a:p>
          <a:p>
            <a:pPr algn="ctr"/>
            <a:r>
              <a:rPr lang="en-US" sz="2400" dirty="0"/>
              <a:t>str1 equals to </a:t>
            </a:r>
            <a:r>
              <a:rPr lang="en-US" sz="2400" dirty="0" err="1"/>
              <a:t>hello:false</a:t>
            </a:r>
            <a:endParaRPr lang="en-US" sz="2400" dirty="0"/>
          </a:p>
          <a:p>
            <a:pPr algn="ctr"/>
            <a:endParaRPr lang="en-IN" sz="2400" dirty="0"/>
          </a:p>
        </p:txBody>
      </p:sp>
    </p:spTree>
    <p:extLst>
      <p:ext uri="{BB962C8B-B14F-4D97-AF65-F5344CB8AC3E}">
        <p14:creationId xmlns:p14="http://schemas.microsoft.com/office/powerpoint/2010/main" val="1038865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36D00-C50A-48C3-94BD-794D6D7746C1}"/>
              </a:ext>
            </a:extLst>
          </p:cNvPr>
          <p:cNvSpPr>
            <a:spLocks noGrp="1"/>
          </p:cNvSpPr>
          <p:nvPr>
            <p:ph type="title"/>
          </p:nvPr>
        </p:nvSpPr>
        <p:spPr/>
        <p:txBody>
          <a:bodyPr>
            <a:normAutofit/>
          </a:bodyPr>
          <a:lstStyle/>
          <a:p>
            <a:r>
              <a:rPr lang="en-IN" sz="3600" dirty="0"/>
              <a:t>String </a:t>
            </a:r>
            <a:r>
              <a:rPr lang="en-IN" sz="3600" dirty="0" err="1"/>
              <a:t>equalsIgnoreCase</a:t>
            </a:r>
            <a:r>
              <a:rPr lang="en-IN" sz="3600" dirty="0"/>
              <a:t> Example </a:t>
            </a:r>
          </a:p>
        </p:txBody>
      </p:sp>
      <p:sp>
        <p:nvSpPr>
          <p:cNvPr id="3" name="Content Placeholder 2">
            <a:extLst>
              <a:ext uri="{FF2B5EF4-FFF2-40B4-BE49-F238E27FC236}">
                <a16:creationId xmlns:a16="http://schemas.microsoft.com/office/drawing/2014/main" id="{2F3A66CC-6254-4244-A2EA-C026FE7B0732}"/>
              </a:ext>
            </a:extLst>
          </p:cNvPr>
          <p:cNvSpPr>
            <a:spLocks noGrp="1"/>
          </p:cNvSpPr>
          <p:nvPr>
            <p:ph idx="1"/>
          </p:nvPr>
        </p:nvSpPr>
        <p:spPr>
          <a:xfrm>
            <a:off x="379199" y="1249340"/>
            <a:ext cx="11345747" cy="5151459"/>
          </a:xfrm>
        </p:spPr>
        <p:txBody>
          <a:bodyPr>
            <a:noAutofit/>
          </a:bodyPr>
          <a:lstStyle/>
          <a:p>
            <a:pPr marL="0" indent="0">
              <a:buNone/>
            </a:pPr>
            <a:r>
              <a:rPr lang="en-IN" sz="2400" dirty="0"/>
              <a:t>public class EqualsExample2{</a:t>
            </a:r>
          </a:p>
          <a:p>
            <a:pPr marL="0" indent="0">
              <a:buNone/>
            </a:pPr>
            <a:r>
              <a:rPr lang="en-IN" sz="2400" dirty="0"/>
              <a:t>   public static void main(String </a:t>
            </a:r>
            <a:r>
              <a:rPr lang="en-IN" sz="2400" dirty="0" err="1"/>
              <a:t>args</a:t>
            </a:r>
            <a:r>
              <a:rPr lang="en-IN" sz="2400" dirty="0"/>
              <a:t>[]){</a:t>
            </a:r>
          </a:p>
          <a:p>
            <a:pPr marL="0" indent="0">
              <a:buNone/>
            </a:pPr>
            <a:r>
              <a:rPr lang="en-IN" sz="2400" dirty="0"/>
              <a:t>       String str1= new String("Apple");</a:t>
            </a:r>
          </a:p>
          <a:p>
            <a:pPr marL="0" indent="0">
              <a:buNone/>
            </a:pPr>
            <a:r>
              <a:rPr lang="en-IN" sz="2400" dirty="0"/>
              <a:t>       String str2= new String("MANGO");</a:t>
            </a:r>
          </a:p>
          <a:p>
            <a:pPr marL="0" indent="0">
              <a:buNone/>
            </a:pPr>
            <a:r>
              <a:rPr lang="en-IN" sz="2400" dirty="0"/>
              <a:t>       String str3= new String("APPLE");</a:t>
            </a:r>
          </a:p>
          <a:p>
            <a:pPr marL="0" indent="0">
              <a:buNone/>
            </a:pPr>
            <a:r>
              <a:rPr lang="en-IN" sz="2400" dirty="0"/>
              <a:t>       </a:t>
            </a:r>
            <a:r>
              <a:rPr lang="en-IN" sz="2400" dirty="0" err="1"/>
              <a:t>System.out.println</a:t>
            </a:r>
            <a:r>
              <a:rPr lang="en-IN" sz="2400" dirty="0"/>
              <a:t>("str1 equals to str2 : “ + str1.equalsIgnoreCase(str2));</a:t>
            </a:r>
          </a:p>
          <a:p>
            <a:pPr marL="0" indent="0">
              <a:buNone/>
            </a:pPr>
            <a:r>
              <a:rPr lang="en-IN" sz="2400" dirty="0"/>
              <a:t>       </a:t>
            </a:r>
            <a:r>
              <a:rPr lang="en-IN" sz="2400" dirty="0" err="1"/>
              <a:t>System.out.println</a:t>
            </a:r>
            <a:r>
              <a:rPr lang="en-IN" sz="2400" dirty="0"/>
              <a:t>("str1 equals to str3 : “ + str1.equalsIgnoreCase(str3));</a:t>
            </a:r>
          </a:p>
          <a:p>
            <a:pPr marL="0" indent="0">
              <a:buNone/>
            </a:pPr>
            <a:r>
              <a:rPr lang="en-IN" sz="2400" dirty="0"/>
              <a:t>       </a:t>
            </a:r>
            <a:r>
              <a:rPr lang="en-IN" sz="2400" dirty="0" err="1"/>
              <a:t>System.out.println</a:t>
            </a:r>
            <a:r>
              <a:rPr lang="en-IN" sz="2400" dirty="0"/>
              <a:t>("str1 equals to Apple: “ + str1.equalsIgnoreCase("Apple"));</a:t>
            </a:r>
          </a:p>
          <a:p>
            <a:pPr marL="0" indent="0">
              <a:buNone/>
            </a:pPr>
            <a:r>
              <a:rPr lang="en-IN" sz="2400" dirty="0"/>
              <a:t>       </a:t>
            </a:r>
            <a:r>
              <a:rPr lang="en-IN" sz="2400" dirty="0" err="1"/>
              <a:t>System.out.println</a:t>
            </a:r>
            <a:r>
              <a:rPr lang="en-IN" sz="2400" dirty="0"/>
              <a:t>("str2 equals to mango:“ + str2.equalsIgnoreCase("mango"));</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1BA6EEB2-7043-465D-B6CB-0EB4C765F113}"/>
              </a:ext>
            </a:extLst>
          </p:cNvPr>
          <p:cNvSpPr/>
          <p:nvPr/>
        </p:nvSpPr>
        <p:spPr>
          <a:xfrm>
            <a:off x="8610598" y="1249341"/>
            <a:ext cx="3472069" cy="21796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u="sng" dirty="0"/>
              <a:t>Output:</a:t>
            </a:r>
          </a:p>
          <a:p>
            <a:pPr algn="ctr"/>
            <a:r>
              <a:rPr lang="en-US" sz="2000" dirty="0"/>
              <a:t>str1 equals to str2:false</a:t>
            </a:r>
          </a:p>
          <a:p>
            <a:pPr algn="ctr"/>
            <a:r>
              <a:rPr lang="en-US" sz="2000" dirty="0"/>
              <a:t>str1 equals to str3:true</a:t>
            </a:r>
          </a:p>
          <a:p>
            <a:pPr algn="ctr"/>
            <a:r>
              <a:rPr lang="en-US" sz="2000" dirty="0"/>
              <a:t>str1 equals to </a:t>
            </a:r>
            <a:r>
              <a:rPr lang="en-US" sz="2000" dirty="0" err="1"/>
              <a:t>Apple:true</a:t>
            </a:r>
            <a:endParaRPr lang="en-US" sz="2000" dirty="0"/>
          </a:p>
          <a:p>
            <a:pPr algn="ctr"/>
            <a:r>
              <a:rPr lang="en-US" sz="2000" dirty="0"/>
              <a:t>str2 equals to </a:t>
            </a:r>
            <a:r>
              <a:rPr lang="en-US" sz="2000" dirty="0" err="1"/>
              <a:t>mango:true</a:t>
            </a:r>
            <a:endParaRPr lang="en-US" sz="2000" dirty="0"/>
          </a:p>
          <a:p>
            <a:pPr algn="ctr"/>
            <a:endParaRPr lang="en-IN" sz="2400" dirty="0"/>
          </a:p>
        </p:txBody>
      </p:sp>
    </p:spTree>
    <p:extLst>
      <p:ext uri="{BB962C8B-B14F-4D97-AF65-F5344CB8AC3E}">
        <p14:creationId xmlns:p14="http://schemas.microsoft.com/office/powerpoint/2010/main" val="1381674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7" name="Title 1"/>
          <p:cNvSpPr>
            <a:spLocks noGrp="1"/>
          </p:cNvSpPr>
          <p:nvPr>
            <p:ph type="title"/>
          </p:nvPr>
        </p:nvSpPr>
        <p:spPr/>
        <p:txBody>
          <a:bodyPr>
            <a:normAutofit/>
          </a:bodyPr>
          <a:lstStyle/>
          <a:p>
            <a:r>
              <a:rPr lang="en-US" sz="3600" dirty="0"/>
              <a:t>String Split Example</a:t>
            </a:r>
          </a:p>
        </p:txBody>
      </p:sp>
      <p:pic>
        <p:nvPicPr>
          <p:cNvPr id="2" name="Content Placeholder 1">
            <a:extLst>
              <a:ext uri="{FF2B5EF4-FFF2-40B4-BE49-F238E27FC236}">
                <a16:creationId xmlns:a16="http://schemas.microsoft.com/office/drawing/2014/main" id="{3EB4EC7D-37F3-4C6B-ADDE-6668EEE76A2A}"/>
              </a:ext>
            </a:extLst>
          </p:cNvPr>
          <p:cNvPicPr>
            <a:picLocks noGrp="1" noChangeAspect="1"/>
          </p:cNvPicPr>
          <p:nvPr>
            <p:ph idx="1"/>
          </p:nvPr>
        </p:nvPicPr>
        <p:blipFill>
          <a:blip r:embed="rId2"/>
          <a:stretch>
            <a:fillRect/>
          </a:stretch>
        </p:blipFill>
        <p:spPr>
          <a:xfrm>
            <a:off x="0" y="1295400"/>
            <a:ext cx="10552025" cy="5903886"/>
          </a:xfrm>
          <a:prstGeom prst="rect">
            <a:avLst/>
          </a:prstGeom>
        </p:spPr>
      </p:pic>
      <p:pic>
        <p:nvPicPr>
          <p:cNvPr id="3" name="Picture 2">
            <a:extLst>
              <a:ext uri="{FF2B5EF4-FFF2-40B4-BE49-F238E27FC236}">
                <a16:creationId xmlns:a16="http://schemas.microsoft.com/office/drawing/2014/main" id="{C3E5FCBF-9B9C-4AA4-9FA1-6F0B8F5BE56F}"/>
              </a:ext>
            </a:extLst>
          </p:cNvPr>
          <p:cNvPicPr>
            <a:picLocks noChangeAspect="1"/>
          </p:cNvPicPr>
          <p:nvPr/>
        </p:nvPicPr>
        <p:blipFill>
          <a:blip r:embed="rId3"/>
          <a:stretch>
            <a:fillRect/>
          </a:stretch>
        </p:blipFill>
        <p:spPr>
          <a:xfrm>
            <a:off x="8018138" y="5423452"/>
            <a:ext cx="3657600" cy="3962400"/>
          </a:xfrm>
          <a:prstGeom prst="rect">
            <a:avLst/>
          </a:prstGeom>
        </p:spPr>
      </p:pic>
      <p:cxnSp>
        <p:nvCxnSpPr>
          <p:cNvPr id="5" name="Straight Connector 4">
            <a:extLst>
              <a:ext uri="{FF2B5EF4-FFF2-40B4-BE49-F238E27FC236}">
                <a16:creationId xmlns:a16="http://schemas.microsoft.com/office/drawing/2014/main" id="{304E3C09-2E61-4357-BFDF-CCBF9A18329B}"/>
              </a:ext>
            </a:extLst>
          </p:cNvPr>
          <p:cNvCxnSpPr/>
          <p:nvPr/>
        </p:nvCxnSpPr>
        <p:spPr>
          <a:xfrm>
            <a:off x="7772400" y="1461052"/>
            <a:ext cx="0" cy="4101548"/>
          </a:xfrm>
          <a:prstGeom prst="line">
            <a:avLst/>
          </a:prstGeom>
          <a:ln w="19050">
            <a:solidFill>
              <a:srgbClr val="404040"/>
            </a:solidFill>
            <a:prstDash val="sysDot"/>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37405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39E6C-9C33-4E2D-B1E1-AB7CABF2336A}"/>
              </a:ext>
            </a:extLst>
          </p:cNvPr>
          <p:cNvSpPr>
            <a:spLocks noGrp="1"/>
          </p:cNvSpPr>
          <p:nvPr>
            <p:ph type="title"/>
          </p:nvPr>
        </p:nvSpPr>
        <p:spPr/>
        <p:txBody>
          <a:bodyPr>
            <a:normAutofit/>
          </a:bodyPr>
          <a:lstStyle/>
          <a:p>
            <a:r>
              <a:rPr lang="en-IN" sz="3600" dirty="0"/>
              <a:t>String </a:t>
            </a:r>
            <a:r>
              <a:rPr lang="en-IN" sz="3600" dirty="0" err="1"/>
              <a:t>compareTo</a:t>
            </a:r>
            <a:r>
              <a:rPr lang="en-IN" sz="3600" dirty="0"/>
              <a:t>() Example</a:t>
            </a:r>
          </a:p>
        </p:txBody>
      </p:sp>
      <p:sp>
        <p:nvSpPr>
          <p:cNvPr id="3" name="Content Placeholder 2">
            <a:extLst>
              <a:ext uri="{FF2B5EF4-FFF2-40B4-BE49-F238E27FC236}">
                <a16:creationId xmlns:a16="http://schemas.microsoft.com/office/drawing/2014/main" id="{6F18E70F-068D-4152-A0FB-9834A3DEF2C8}"/>
              </a:ext>
            </a:extLst>
          </p:cNvPr>
          <p:cNvSpPr>
            <a:spLocks noGrp="1"/>
          </p:cNvSpPr>
          <p:nvPr>
            <p:ph idx="1"/>
          </p:nvPr>
        </p:nvSpPr>
        <p:spPr/>
        <p:txBody>
          <a:bodyPr>
            <a:normAutofit/>
          </a:bodyPr>
          <a:lstStyle/>
          <a:p>
            <a:pPr marL="0" indent="0">
              <a:buNone/>
            </a:pPr>
            <a:r>
              <a:rPr lang="en-US" dirty="0"/>
              <a:t>Consider two string named s1 and s2.</a:t>
            </a:r>
          </a:p>
          <a:p>
            <a:pPr marL="514350" indent="-514350">
              <a:buFont typeface="+mj-lt"/>
              <a:buAutoNum type="arabicPeriod"/>
            </a:pPr>
            <a:r>
              <a:rPr lang="en-US" dirty="0"/>
              <a:t>s1 &gt; s2, it returns positive number  </a:t>
            </a:r>
          </a:p>
          <a:p>
            <a:pPr marL="514350" indent="-514350">
              <a:buFont typeface="+mj-lt"/>
              <a:buAutoNum type="arabicPeriod"/>
            </a:pPr>
            <a:r>
              <a:rPr lang="en-US" dirty="0"/>
              <a:t>if s1 &lt; s2, it returns negative number  </a:t>
            </a:r>
          </a:p>
          <a:p>
            <a:pPr marL="514350" indent="-514350">
              <a:buFont typeface="+mj-lt"/>
              <a:buAutoNum type="arabicPeriod"/>
            </a:pPr>
            <a:r>
              <a:rPr lang="en-US" dirty="0"/>
              <a:t>if s1 == s2, it returns 0  </a:t>
            </a:r>
            <a:endParaRPr lang="en-US" b="1" dirty="0"/>
          </a:p>
          <a:p>
            <a:pPr marL="0" indent="0">
              <a:buNone/>
            </a:pPr>
            <a:r>
              <a:rPr lang="en-IN" b="1" dirty="0"/>
              <a:t>Example:</a:t>
            </a:r>
          </a:p>
          <a:p>
            <a:pPr marL="0" indent="0">
              <a:buNone/>
            </a:pPr>
            <a:r>
              <a:rPr lang="en-IN" sz="2600" dirty="0"/>
              <a:t>public class </a:t>
            </a:r>
            <a:r>
              <a:rPr lang="en-IN" sz="2600" dirty="0" err="1"/>
              <a:t>CompareToExample</a:t>
            </a:r>
            <a:r>
              <a:rPr lang="en-IN" sz="2600" dirty="0"/>
              <a:t>{  </a:t>
            </a:r>
          </a:p>
          <a:p>
            <a:pPr marL="0" indent="0">
              <a:buNone/>
            </a:pPr>
            <a:r>
              <a:rPr lang="en-IN" sz="2600" dirty="0"/>
              <a:t>public static void main(String </a:t>
            </a:r>
            <a:r>
              <a:rPr lang="en-IN" sz="2600" dirty="0" err="1"/>
              <a:t>args</a:t>
            </a:r>
            <a:r>
              <a:rPr lang="en-IN" sz="2600" dirty="0"/>
              <a:t>[]){  </a:t>
            </a:r>
          </a:p>
        </p:txBody>
      </p:sp>
    </p:spTree>
    <p:extLst>
      <p:ext uri="{BB962C8B-B14F-4D97-AF65-F5344CB8AC3E}">
        <p14:creationId xmlns:p14="http://schemas.microsoft.com/office/powerpoint/2010/main" val="3333421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p:txBody>
          <a:bodyPr/>
          <a:lstStyle/>
          <a:p>
            <a:r>
              <a:rPr lang="en-IN" dirty="0"/>
              <a:t>String</a:t>
            </a:r>
          </a:p>
          <a:p>
            <a:r>
              <a:rPr lang="en-IN" dirty="0" err="1"/>
              <a:t>StringBuilder</a:t>
            </a:r>
            <a:r>
              <a:rPr lang="en-IN" dirty="0"/>
              <a:t> and </a:t>
            </a:r>
            <a:r>
              <a:rPr lang="en-IN" dirty="0" err="1"/>
              <a:t>StringBuffer</a:t>
            </a:r>
            <a:endParaRPr lang="en-IN" dirty="0"/>
          </a:p>
          <a:p>
            <a:r>
              <a:rPr lang="en-IN" dirty="0"/>
              <a:t>Arrays </a:t>
            </a:r>
          </a:p>
          <a:p>
            <a:r>
              <a:rPr lang="en-IN" dirty="0"/>
              <a:t>Command line arguments</a:t>
            </a:r>
          </a:p>
          <a:p>
            <a:r>
              <a:rPr lang="en-IN" dirty="0"/>
              <a:t>Parameter passing</a:t>
            </a:r>
          </a:p>
          <a:p>
            <a:r>
              <a:rPr lang="en-IN" dirty="0"/>
              <a:t>Packages</a:t>
            </a:r>
          </a:p>
          <a:p>
            <a:r>
              <a:rPr lang="en-GB" dirty="0"/>
              <a:t>Java Code Conventions</a:t>
            </a:r>
            <a:endParaRPr lang="en-IN" dirty="0"/>
          </a:p>
          <a:p>
            <a:endParaRPr lang="en-IN" dirty="0"/>
          </a:p>
          <a:p>
            <a:endParaRPr lang="en-IN" dirty="0"/>
          </a:p>
          <a:p>
            <a:endParaRPr lang="en-IN"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D12EB-6828-419D-B690-16294927650D}"/>
              </a:ext>
            </a:extLst>
          </p:cNvPr>
          <p:cNvSpPr>
            <a:spLocks noGrp="1"/>
          </p:cNvSpPr>
          <p:nvPr>
            <p:ph type="title"/>
          </p:nvPr>
        </p:nvSpPr>
        <p:spPr/>
        <p:txBody>
          <a:bodyPr>
            <a:normAutofit/>
          </a:bodyPr>
          <a:lstStyle/>
          <a:p>
            <a:r>
              <a:rPr lang="en-IN" sz="3600" dirty="0"/>
              <a:t>String </a:t>
            </a:r>
            <a:r>
              <a:rPr lang="en-IN" sz="3600" dirty="0" err="1"/>
              <a:t>compareTo</a:t>
            </a:r>
            <a:r>
              <a:rPr lang="en-IN" sz="3600" dirty="0"/>
              <a:t>() Example contd..</a:t>
            </a:r>
          </a:p>
        </p:txBody>
      </p:sp>
      <p:sp>
        <p:nvSpPr>
          <p:cNvPr id="3" name="Content Placeholder 2">
            <a:extLst>
              <a:ext uri="{FF2B5EF4-FFF2-40B4-BE49-F238E27FC236}">
                <a16:creationId xmlns:a16="http://schemas.microsoft.com/office/drawing/2014/main" id="{D6FD1AAE-BFB5-4284-BC24-007B538E8943}"/>
              </a:ext>
            </a:extLst>
          </p:cNvPr>
          <p:cNvSpPr>
            <a:spLocks noGrp="1"/>
          </p:cNvSpPr>
          <p:nvPr>
            <p:ph idx="1"/>
          </p:nvPr>
        </p:nvSpPr>
        <p:spPr/>
        <p:txBody>
          <a:bodyPr>
            <a:normAutofit lnSpcReduction="10000"/>
          </a:bodyPr>
          <a:lstStyle/>
          <a:p>
            <a:pPr marL="0" indent="0">
              <a:buNone/>
            </a:pPr>
            <a:r>
              <a:rPr lang="en-IN" sz="2400" dirty="0"/>
              <a:t>String s1="hello";  </a:t>
            </a:r>
          </a:p>
          <a:p>
            <a:pPr marL="0" indent="0">
              <a:buNone/>
            </a:pPr>
            <a:r>
              <a:rPr lang="en-IN" sz="2400" dirty="0"/>
              <a:t>String s2="hello";  </a:t>
            </a:r>
          </a:p>
          <a:p>
            <a:pPr marL="0" indent="0">
              <a:buNone/>
            </a:pPr>
            <a:r>
              <a:rPr lang="en-IN" sz="2400" dirty="0"/>
              <a:t>String s3="</a:t>
            </a:r>
            <a:r>
              <a:rPr lang="en-IN" sz="2400" dirty="0" err="1"/>
              <a:t>meklo</a:t>
            </a:r>
            <a:r>
              <a:rPr lang="en-IN" sz="2400" dirty="0"/>
              <a:t>";  </a:t>
            </a:r>
          </a:p>
          <a:p>
            <a:pPr marL="0" indent="0">
              <a:buNone/>
            </a:pPr>
            <a:r>
              <a:rPr lang="en-IN" sz="2400" dirty="0"/>
              <a:t>String s4="</a:t>
            </a:r>
            <a:r>
              <a:rPr lang="en-IN" sz="2400" dirty="0" err="1"/>
              <a:t>hemlo</a:t>
            </a:r>
            <a:r>
              <a:rPr lang="en-IN" sz="2400" dirty="0"/>
              <a:t>";  </a:t>
            </a:r>
          </a:p>
          <a:p>
            <a:pPr marL="0" indent="0">
              <a:buNone/>
            </a:pPr>
            <a:r>
              <a:rPr lang="en-IN" sz="2400" dirty="0"/>
              <a:t>String s5="flag";  </a:t>
            </a:r>
          </a:p>
          <a:p>
            <a:pPr marL="0" indent="0">
              <a:buNone/>
            </a:pPr>
            <a:r>
              <a:rPr lang="en-IN" sz="2400" dirty="0" err="1"/>
              <a:t>System.out.println</a:t>
            </a:r>
            <a:r>
              <a:rPr lang="en-IN" sz="2400" dirty="0"/>
              <a:t>(s1.compareTo(s2) ) ;  //0 because both are equal  </a:t>
            </a:r>
          </a:p>
          <a:p>
            <a:pPr marL="0" indent="0">
              <a:buNone/>
            </a:pPr>
            <a:r>
              <a:rPr lang="en-IN" sz="2400" dirty="0" err="1"/>
              <a:t>System.out.println</a:t>
            </a:r>
            <a:r>
              <a:rPr lang="en-IN" sz="2400" dirty="0"/>
              <a:t>(s1.compareTo(s3) );  //-5 because "h" is 5 times lower than "m"  </a:t>
            </a:r>
          </a:p>
          <a:p>
            <a:pPr marL="0" indent="0">
              <a:buNone/>
            </a:pPr>
            <a:r>
              <a:rPr lang="en-IN" sz="2400" dirty="0" err="1"/>
              <a:t>System.out.println</a:t>
            </a:r>
            <a:r>
              <a:rPr lang="en-IN" sz="2400" dirty="0"/>
              <a:t>(s1.compareTo(s4) );  //-1 because "l" is 1 times lower than "m"  </a:t>
            </a:r>
          </a:p>
          <a:p>
            <a:pPr marL="0" indent="0">
              <a:buNone/>
            </a:pPr>
            <a:r>
              <a:rPr lang="en-IN" sz="2400" dirty="0" err="1"/>
              <a:t>System.out.println</a:t>
            </a:r>
            <a:r>
              <a:rPr lang="en-IN" sz="2400" dirty="0"/>
              <a:t>(s1.compareTo(s5) ); //2 because "h" is 2 times greater than "f"  </a:t>
            </a:r>
          </a:p>
          <a:p>
            <a:pPr marL="0" indent="0">
              <a:buNone/>
            </a:pPr>
            <a:r>
              <a:rPr lang="en-IN" sz="2400" dirty="0"/>
              <a:t>}</a:t>
            </a:r>
          </a:p>
          <a:p>
            <a:pPr marL="0" indent="0">
              <a:buNone/>
            </a:pPr>
            <a:r>
              <a:rPr lang="en-IN" sz="2400" dirty="0"/>
              <a:t>}</a:t>
            </a:r>
          </a:p>
          <a:p>
            <a:endParaRPr lang="en-IN" dirty="0"/>
          </a:p>
        </p:txBody>
      </p:sp>
      <p:sp>
        <p:nvSpPr>
          <p:cNvPr id="4" name="Rectangle: Rounded Corners 3">
            <a:extLst>
              <a:ext uri="{FF2B5EF4-FFF2-40B4-BE49-F238E27FC236}">
                <a16:creationId xmlns:a16="http://schemas.microsoft.com/office/drawing/2014/main" id="{D78ACA01-C1F6-49D1-8016-1C3D17B138BF}"/>
              </a:ext>
            </a:extLst>
          </p:cNvPr>
          <p:cNvSpPr/>
          <p:nvPr/>
        </p:nvSpPr>
        <p:spPr>
          <a:xfrm>
            <a:off x="8305800" y="6858000"/>
            <a:ext cx="3048000" cy="14444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u="sng" dirty="0"/>
          </a:p>
          <a:p>
            <a:pPr algn="ctr"/>
            <a:endParaRPr lang="en-US" sz="2000" u="sng" dirty="0"/>
          </a:p>
          <a:p>
            <a:pPr algn="ctr"/>
            <a:r>
              <a:rPr lang="en-US" sz="2000" u="sng" dirty="0"/>
              <a:t>Output:</a:t>
            </a:r>
          </a:p>
          <a:p>
            <a:pPr algn="ctr"/>
            <a:r>
              <a:rPr lang="en-US" sz="2000" dirty="0"/>
              <a:t>0</a:t>
            </a:r>
          </a:p>
          <a:p>
            <a:pPr algn="ctr"/>
            <a:r>
              <a:rPr lang="en-US" sz="2000" dirty="0"/>
              <a:t>-5</a:t>
            </a:r>
          </a:p>
          <a:p>
            <a:pPr algn="ctr"/>
            <a:r>
              <a:rPr lang="en-US" sz="2000" dirty="0"/>
              <a:t>-1</a:t>
            </a:r>
          </a:p>
          <a:p>
            <a:pPr algn="ctr"/>
            <a:r>
              <a:rPr lang="en-US" sz="2000" dirty="0"/>
              <a:t>2</a:t>
            </a:r>
          </a:p>
          <a:p>
            <a:pPr algn="ctr"/>
            <a:endParaRPr lang="en-US" sz="2000" dirty="0"/>
          </a:p>
          <a:p>
            <a:pPr algn="ctr"/>
            <a:endParaRPr lang="en-IN" sz="2000" dirty="0"/>
          </a:p>
        </p:txBody>
      </p:sp>
    </p:spTree>
    <p:extLst>
      <p:ext uri="{BB962C8B-B14F-4D97-AF65-F5344CB8AC3E}">
        <p14:creationId xmlns:p14="http://schemas.microsoft.com/office/powerpoint/2010/main" val="2906017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8BC49-AD66-4DE6-B3AA-B8E1092928CB}"/>
              </a:ext>
            </a:extLst>
          </p:cNvPr>
          <p:cNvSpPr>
            <a:spLocks noGrp="1"/>
          </p:cNvSpPr>
          <p:nvPr>
            <p:ph type="title"/>
          </p:nvPr>
        </p:nvSpPr>
        <p:spPr/>
        <p:txBody>
          <a:bodyPr>
            <a:normAutofit/>
          </a:bodyPr>
          <a:lstStyle/>
          <a:p>
            <a:r>
              <a:rPr lang="en-IN" sz="3600" dirty="0"/>
              <a:t>Difference between == and equals</a:t>
            </a:r>
          </a:p>
        </p:txBody>
      </p:sp>
      <p:sp>
        <p:nvSpPr>
          <p:cNvPr id="3" name="Content Placeholder 2">
            <a:extLst>
              <a:ext uri="{FF2B5EF4-FFF2-40B4-BE49-F238E27FC236}">
                <a16:creationId xmlns:a16="http://schemas.microsoft.com/office/drawing/2014/main" id="{9C2DFDFC-C9CA-481A-8599-9B989C39AB65}"/>
              </a:ext>
            </a:extLst>
          </p:cNvPr>
          <p:cNvSpPr>
            <a:spLocks noGrp="1"/>
          </p:cNvSpPr>
          <p:nvPr>
            <p:ph idx="1"/>
          </p:nvPr>
        </p:nvSpPr>
        <p:spPr/>
        <p:txBody>
          <a:bodyPr>
            <a:normAutofit fontScale="25000" lnSpcReduction="20000"/>
          </a:bodyPr>
          <a:lstStyle/>
          <a:p>
            <a:r>
              <a:rPr lang="en-US" sz="9600" dirty="0"/>
              <a:t>== checks if both objects point to the same memory location whereas .equals() evaluates to the comparison of values/content in the objects.</a:t>
            </a:r>
          </a:p>
          <a:p>
            <a:endParaRPr lang="en-US" sz="9600" dirty="0"/>
          </a:p>
          <a:p>
            <a:pPr marL="0" indent="0">
              <a:buNone/>
            </a:pPr>
            <a:r>
              <a:rPr lang="en-IN" sz="9600" dirty="0"/>
              <a:t>public class Test {</a:t>
            </a:r>
          </a:p>
          <a:p>
            <a:pPr marL="0" indent="0">
              <a:buNone/>
            </a:pPr>
            <a:r>
              <a:rPr lang="en-IN" sz="9600" dirty="0"/>
              <a:t>    public static void main(String[] </a:t>
            </a:r>
            <a:r>
              <a:rPr lang="en-IN" sz="9600" dirty="0" err="1"/>
              <a:t>args</a:t>
            </a:r>
            <a:r>
              <a:rPr lang="en-IN" sz="9600" dirty="0"/>
              <a:t>)</a:t>
            </a:r>
          </a:p>
          <a:p>
            <a:pPr marL="0" indent="0">
              <a:buNone/>
            </a:pPr>
            <a:r>
              <a:rPr lang="en-IN" sz="9600" dirty="0"/>
              <a:t>    {</a:t>
            </a:r>
          </a:p>
          <a:p>
            <a:pPr marL="0" indent="0">
              <a:buNone/>
            </a:pPr>
            <a:r>
              <a:rPr lang="en-IN" sz="9600" dirty="0"/>
              <a:t>        String s1 = new String("HELLO");</a:t>
            </a:r>
          </a:p>
          <a:p>
            <a:pPr marL="0" indent="0">
              <a:buNone/>
            </a:pPr>
            <a:r>
              <a:rPr lang="en-IN" sz="9600" dirty="0"/>
              <a:t>        String s2 = new String("HELLO");</a:t>
            </a:r>
          </a:p>
          <a:p>
            <a:pPr marL="0" indent="0">
              <a:buNone/>
            </a:pPr>
            <a:r>
              <a:rPr lang="en-IN" sz="9600" dirty="0"/>
              <a:t>        </a:t>
            </a:r>
            <a:r>
              <a:rPr lang="en-IN" sz="9600" dirty="0" err="1"/>
              <a:t>System.out.println</a:t>
            </a:r>
            <a:r>
              <a:rPr lang="en-IN" sz="9600" dirty="0"/>
              <a:t>(s1 == s2);</a:t>
            </a:r>
          </a:p>
          <a:p>
            <a:pPr marL="0" indent="0">
              <a:buNone/>
            </a:pPr>
            <a:r>
              <a:rPr lang="en-IN" sz="9600" dirty="0"/>
              <a:t>        </a:t>
            </a:r>
            <a:r>
              <a:rPr lang="en-IN" sz="9600" dirty="0" err="1"/>
              <a:t>System.out.println</a:t>
            </a:r>
            <a:r>
              <a:rPr lang="en-IN" sz="9600" dirty="0"/>
              <a:t>(s1.equals(s2));</a:t>
            </a:r>
          </a:p>
          <a:p>
            <a:pPr marL="0" indent="0">
              <a:buNone/>
            </a:pPr>
            <a:r>
              <a:rPr lang="en-IN" sz="9600" dirty="0"/>
              <a:t>    }</a:t>
            </a:r>
          </a:p>
          <a:p>
            <a:pPr marL="0" indent="0">
              <a:buNone/>
            </a:pPr>
            <a:r>
              <a:rPr lang="en-IN" sz="9600" dirty="0"/>
              <a:t>}</a:t>
            </a:r>
          </a:p>
          <a:p>
            <a:endParaRPr lang="en-IN" dirty="0"/>
          </a:p>
        </p:txBody>
      </p:sp>
      <p:sp>
        <p:nvSpPr>
          <p:cNvPr id="5" name="Rectangle: Rounded Corners 4">
            <a:extLst>
              <a:ext uri="{FF2B5EF4-FFF2-40B4-BE49-F238E27FC236}">
                <a16:creationId xmlns:a16="http://schemas.microsoft.com/office/drawing/2014/main" id="{1E238FE8-6A83-4A0C-9E09-ED03833B5F3E}"/>
              </a:ext>
            </a:extLst>
          </p:cNvPr>
          <p:cNvSpPr/>
          <p:nvPr/>
        </p:nvSpPr>
        <p:spPr>
          <a:xfrm>
            <a:off x="9604513" y="4253947"/>
            <a:ext cx="1749287" cy="11529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dirty="0"/>
              <a:t>Output:</a:t>
            </a:r>
          </a:p>
          <a:p>
            <a:pPr algn="ctr"/>
            <a:r>
              <a:rPr lang="en-IN" sz="2800" dirty="0"/>
              <a:t>false</a:t>
            </a:r>
          </a:p>
          <a:p>
            <a:pPr algn="ctr"/>
            <a:r>
              <a:rPr lang="en-IN" sz="2800" dirty="0"/>
              <a:t>true</a:t>
            </a:r>
          </a:p>
        </p:txBody>
      </p:sp>
    </p:spTree>
    <p:extLst>
      <p:ext uri="{BB962C8B-B14F-4D97-AF65-F5344CB8AC3E}">
        <p14:creationId xmlns:p14="http://schemas.microsoft.com/office/powerpoint/2010/main" val="2946530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87DCC-CE12-4902-B5F7-3BF0B38FF626}"/>
              </a:ext>
            </a:extLst>
          </p:cNvPr>
          <p:cNvSpPr>
            <a:spLocks noGrp="1"/>
          </p:cNvSpPr>
          <p:nvPr>
            <p:ph type="title"/>
          </p:nvPr>
        </p:nvSpPr>
        <p:spPr/>
        <p:txBody>
          <a:bodyPr>
            <a:normAutofit/>
          </a:bodyPr>
          <a:lstStyle/>
          <a:p>
            <a:r>
              <a:rPr lang="en-IN" sz="3600" dirty="0"/>
              <a:t>String </a:t>
            </a:r>
            <a:r>
              <a:rPr lang="en-IN" sz="3600" dirty="0" err="1"/>
              <a:t>toCharArray</a:t>
            </a:r>
            <a:r>
              <a:rPr lang="en-IN" sz="3600" dirty="0"/>
              <a:t> Example</a:t>
            </a:r>
          </a:p>
        </p:txBody>
      </p:sp>
      <p:sp>
        <p:nvSpPr>
          <p:cNvPr id="3" name="Content Placeholder 2">
            <a:extLst>
              <a:ext uri="{FF2B5EF4-FFF2-40B4-BE49-F238E27FC236}">
                <a16:creationId xmlns:a16="http://schemas.microsoft.com/office/drawing/2014/main" id="{A51F0119-CE3F-415A-A9BA-019BB1718C54}"/>
              </a:ext>
            </a:extLst>
          </p:cNvPr>
          <p:cNvSpPr>
            <a:spLocks noGrp="1"/>
          </p:cNvSpPr>
          <p:nvPr>
            <p:ph idx="1"/>
          </p:nvPr>
        </p:nvSpPr>
        <p:spPr/>
        <p:txBody>
          <a:bodyPr>
            <a:noAutofit/>
          </a:bodyPr>
          <a:lstStyle/>
          <a:p>
            <a:pPr marL="0" indent="0">
              <a:buNone/>
            </a:pPr>
            <a:r>
              <a:rPr lang="en-IN" sz="2400" dirty="0"/>
              <a:t>public class </a:t>
            </a:r>
            <a:r>
              <a:rPr lang="en-IN" sz="2400" dirty="0" err="1"/>
              <a:t>CharArrayExample</a:t>
            </a:r>
            <a:r>
              <a:rPr lang="en-IN" sz="2400" dirty="0"/>
              <a:t>{</a:t>
            </a:r>
          </a:p>
          <a:p>
            <a:pPr marL="0" indent="0">
              <a:buNone/>
            </a:pPr>
            <a:r>
              <a:rPr lang="en-IN" sz="2400" dirty="0"/>
              <a:t>   public static void main(String </a:t>
            </a:r>
            <a:r>
              <a:rPr lang="en-IN" sz="2400" dirty="0" err="1"/>
              <a:t>args</a:t>
            </a:r>
            <a:r>
              <a:rPr lang="en-IN" sz="2400" dirty="0"/>
              <a:t>[]){</a:t>
            </a:r>
          </a:p>
          <a:p>
            <a:pPr marL="0" indent="0">
              <a:buNone/>
            </a:pPr>
            <a:r>
              <a:rPr lang="en-IN" sz="2400" dirty="0"/>
              <a:t>       String </a:t>
            </a:r>
            <a:r>
              <a:rPr lang="en-IN" sz="2400" dirty="0" err="1"/>
              <a:t>str</a:t>
            </a:r>
            <a:r>
              <a:rPr lang="en-IN" sz="2400" dirty="0"/>
              <a:t> = new String("Welcome to HCL");</a:t>
            </a:r>
          </a:p>
          <a:p>
            <a:pPr marL="0" indent="0">
              <a:buNone/>
            </a:pPr>
            <a:r>
              <a:rPr lang="en-IN" sz="2400" dirty="0"/>
              <a:t>       char[ ] array= </a:t>
            </a:r>
            <a:r>
              <a:rPr lang="en-IN" sz="2400" dirty="0" err="1"/>
              <a:t>str.toCharArray</a:t>
            </a:r>
            <a:r>
              <a:rPr lang="en-IN" sz="2400" dirty="0"/>
              <a:t>();</a:t>
            </a:r>
          </a:p>
          <a:p>
            <a:pPr marL="0" indent="0">
              <a:buNone/>
            </a:pPr>
            <a:r>
              <a:rPr lang="en-IN" sz="2400" dirty="0"/>
              <a:t>       </a:t>
            </a:r>
            <a:r>
              <a:rPr lang="en-IN" sz="2400" dirty="0" err="1"/>
              <a:t>System.out.print</a:t>
            </a:r>
            <a:r>
              <a:rPr lang="en-IN" sz="2400" dirty="0"/>
              <a:t>("Content of Array:");</a:t>
            </a:r>
          </a:p>
          <a:p>
            <a:pPr marL="0" indent="0">
              <a:buNone/>
            </a:pPr>
            <a:r>
              <a:rPr lang="en-IN" sz="2400" dirty="0"/>
              <a:t>       for(char c: array){</a:t>
            </a:r>
          </a:p>
          <a:p>
            <a:pPr marL="0" indent="0">
              <a:buNone/>
            </a:pPr>
            <a:r>
              <a:rPr lang="en-IN" sz="2400" dirty="0"/>
              <a:t>           </a:t>
            </a:r>
            <a:r>
              <a:rPr lang="en-IN" sz="2400" dirty="0" err="1"/>
              <a:t>System.out.print</a:t>
            </a:r>
            <a:r>
              <a:rPr lang="en-IN" sz="2400" dirty="0"/>
              <a:t>(c);</a:t>
            </a:r>
          </a:p>
          <a:p>
            <a:pPr marL="0" indent="0">
              <a:buNone/>
            </a:pPr>
            <a:r>
              <a:rPr lang="en-IN" sz="2400" dirty="0"/>
              <a:t>       }</a:t>
            </a:r>
          </a:p>
          <a:p>
            <a:pPr marL="0" indent="0">
              <a:buNone/>
            </a:pPr>
            <a:r>
              <a:rPr lang="en-IN" sz="2400" dirty="0"/>
              <a:t>   }</a:t>
            </a:r>
          </a:p>
          <a:p>
            <a:pPr marL="0" indent="0">
              <a:buNone/>
            </a:pPr>
            <a:r>
              <a:rPr lang="en-IN" sz="2400" dirty="0"/>
              <a:t>}</a:t>
            </a:r>
          </a:p>
        </p:txBody>
      </p:sp>
      <p:sp>
        <p:nvSpPr>
          <p:cNvPr id="4" name="Rectangle: Rounded Corners 3">
            <a:extLst>
              <a:ext uri="{FF2B5EF4-FFF2-40B4-BE49-F238E27FC236}">
                <a16:creationId xmlns:a16="http://schemas.microsoft.com/office/drawing/2014/main" id="{1746BDCC-4356-4BE8-9DE3-F411D0CFF335}"/>
              </a:ext>
            </a:extLst>
          </p:cNvPr>
          <p:cNvSpPr/>
          <p:nvPr/>
        </p:nvSpPr>
        <p:spPr>
          <a:xfrm>
            <a:off x="8044069" y="3810001"/>
            <a:ext cx="3776869" cy="16896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t>Output:</a:t>
            </a:r>
          </a:p>
          <a:p>
            <a:pPr algn="ctr"/>
            <a:r>
              <a:rPr lang="en-US" sz="2400" dirty="0"/>
              <a:t>Content of Array:</a:t>
            </a:r>
          </a:p>
          <a:p>
            <a:pPr algn="ctr"/>
            <a:r>
              <a:rPr lang="en-US" sz="2400" dirty="0"/>
              <a:t>Welcome to HCL</a:t>
            </a:r>
            <a:endParaRPr lang="en-IN" sz="2400" dirty="0"/>
          </a:p>
        </p:txBody>
      </p:sp>
    </p:spTree>
    <p:extLst>
      <p:ext uri="{BB962C8B-B14F-4D97-AF65-F5344CB8AC3E}">
        <p14:creationId xmlns:p14="http://schemas.microsoft.com/office/powerpoint/2010/main" val="1891468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3" name="Title 1"/>
          <p:cNvSpPr>
            <a:spLocks noGrp="1"/>
          </p:cNvSpPr>
          <p:nvPr>
            <p:ph type="title"/>
          </p:nvPr>
        </p:nvSpPr>
        <p:spPr/>
        <p:txBody>
          <a:bodyPr/>
          <a:lstStyle/>
          <a:p>
            <a:r>
              <a:rPr lang="en-US" dirty="0" err="1"/>
              <a:t>StringBuffer</a:t>
            </a:r>
            <a:endParaRPr lang="en-US" dirty="0"/>
          </a:p>
        </p:txBody>
      </p:sp>
      <p:sp>
        <p:nvSpPr>
          <p:cNvPr id="1048624" name="Content Placeholder 2"/>
          <p:cNvSpPr>
            <a:spLocks noGrp="1"/>
          </p:cNvSpPr>
          <p:nvPr>
            <p:ph idx="1"/>
          </p:nvPr>
        </p:nvSpPr>
        <p:spPr>
          <a:xfrm>
            <a:off x="379200" y="1371601"/>
            <a:ext cx="11050800" cy="4525963"/>
          </a:xfrm>
        </p:spPr>
        <p:txBody>
          <a:bodyPr>
            <a:normAutofit fontScale="96875"/>
          </a:bodyPr>
          <a:lstStyle/>
          <a:p>
            <a:pPr algn="just"/>
            <a:r>
              <a:rPr lang="en-US" dirty="0" err="1"/>
              <a:t>StringBuffer</a:t>
            </a:r>
            <a:r>
              <a:rPr lang="en-US" dirty="0"/>
              <a:t> is an extended way of handling string.</a:t>
            </a:r>
          </a:p>
          <a:p>
            <a:pPr algn="just"/>
            <a:r>
              <a:rPr lang="en-US" dirty="0" err="1"/>
              <a:t>StringBuffer</a:t>
            </a:r>
            <a:r>
              <a:rPr lang="en-US" dirty="0"/>
              <a:t> class is the mutable class.</a:t>
            </a:r>
          </a:p>
          <a:p>
            <a:pPr algn="just"/>
            <a:r>
              <a:rPr lang="en-US" dirty="0"/>
              <a:t>Dynamic changes of string are applicable with the help of </a:t>
            </a:r>
            <a:r>
              <a:rPr lang="en-US" dirty="0" err="1"/>
              <a:t>StringBuffer</a:t>
            </a:r>
            <a:r>
              <a:rPr lang="en-US" dirty="0"/>
              <a:t>.</a:t>
            </a:r>
          </a:p>
          <a:p>
            <a:pPr algn="just"/>
            <a:r>
              <a:rPr lang="en-US" dirty="0"/>
              <a:t>String is of fixed length, where as string buffer is of varying length.</a:t>
            </a:r>
          </a:p>
          <a:p>
            <a:pPr algn="just"/>
            <a:r>
              <a:rPr lang="en-US" dirty="0"/>
              <a:t>String buffer allocates additional 16 bytes of space in addition to current string length. (each letter is 1 byte)</a:t>
            </a:r>
          </a:p>
          <a:p>
            <a:pPr>
              <a:buNone/>
            </a:pPr>
            <a:endParaRPr lang="en-US" dirty="0"/>
          </a:p>
        </p:txBody>
      </p:sp>
    </p:spTree>
    <p:extLst>
      <p:ext uri="{BB962C8B-B14F-4D97-AF65-F5344CB8AC3E}">
        <p14:creationId xmlns:p14="http://schemas.microsoft.com/office/powerpoint/2010/main" val="1170922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5" name="Title 1"/>
          <p:cNvSpPr>
            <a:spLocks noGrp="1"/>
          </p:cNvSpPr>
          <p:nvPr>
            <p:ph type="title"/>
          </p:nvPr>
        </p:nvSpPr>
        <p:spPr/>
        <p:txBody>
          <a:bodyPr/>
          <a:lstStyle/>
          <a:p>
            <a:r>
              <a:rPr lang="en-US" dirty="0" err="1"/>
              <a:t>StringBuffer</a:t>
            </a:r>
            <a:endParaRPr lang="en-US" dirty="0"/>
          </a:p>
        </p:txBody>
      </p:sp>
      <p:sp>
        <p:nvSpPr>
          <p:cNvPr id="1048626" name="Content Placeholder 2"/>
          <p:cNvSpPr>
            <a:spLocks noGrp="1"/>
          </p:cNvSpPr>
          <p:nvPr>
            <p:ph idx="1"/>
          </p:nvPr>
        </p:nvSpPr>
        <p:spPr/>
        <p:txBody>
          <a:bodyPr>
            <a:normAutofit fontScale="96875"/>
          </a:bodyPr>
          <a:lstStyle/>
          <a:p>
            <a:r>
              <a:rPr lang="en-US" dirty="0"/>
              <a:t>Methods of </a:t>
            </a:r>
            <a:r>
              <a:rPr lang="en-US" dirty="0" err="1"/>
              <a:t>StringBuffer</a:t>
            </a:r>
            <a:endParaRPr lang="en-US" dirty="0"/>
          </a:p>
          <a:p>
            <a:pPr lvl="1"/>
            <a:r>
              <a:rPr lang="en-US" dirty="0"/>
              <a:t> length()</a:t>
            </a:r>
          </a:p>
          <a:p>
            <a:pPr lvl="1"/>
            <a:r>
              <a:rPr lang="en-US" dirty="0"/>
              <a:t> append(String)</a:t>
            </a:r>
          </a:p>
          <a:p>
            <a:pPr lvl="1"/>
            <a:r>
              <a:rPr lang="en-US" dirty="0"/>
              <a:t> capacity()</a:t>
            </a:r>
          </a:p>
          <a:p>
            <a:pPr lvl="1"/>
            <a:r>
              <a:rPr lang="en-US" dirty="0"/>
              <a:t> insert(</a:t>
            </a:r>
            <a:r>
              <a:rPr lang="en-US" dirty="0" err="1"/>
              <a:t>int</a:t>
            </a:r>
            <a:r>
              <a:rPr lang="en-US" dirty="0"/>
              <a:t>, String)</a:t>
            </a:r>
          </a:p>
          <a:p>
            <a:pPr lvl="1"/>
            <a:r>
              <a:rPr lang="en-US" dirty="0"/>
              <a:t> delete(</a:t>
            </a:r>
            <a:r>
              <a:rPr lang="en-US" dirty="0" err="1"/>
              <a:t>start_index</a:t>
            </a:r>
            <a:r>
              <a:rPr lang="en-US" dirty="0"/>
              <a:t>, </a:t>
            </a:r>
            <a:r>
              <a:rPr lang="en-US" dirty="0" err="1"/>
              <a:t>no_of_chars</a:t>
            </a:r>
            <a:r>
              <a:rPr lang="en-US" dirty="0"/>
              <a:t>)</a:t>
            </a:r>
          </a:p>
          <a:p>
            <a:pPr lvl="1"/>
            <a:r>
              <a:rPr lang="en-US" dirty="0"/>
              <a:t> reverse()</a:t>
            </a:r>
          </a:p>
        </p:txBody>
      </p:sp>
    </p:spTree>
    <p:extLst>
      <p:ext uri="{BB962C8B-B14F-4D97-AF65-F5344CB8AC3E}">
        <p14:creationId xmlns:p14="http://schemas.microsoft.com/office/powerpoint/2010/main" val="2470501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7" name="Title 1"/>
          <p:cNvSpPr>
            <a:spLocks noGrp="1"/>
          </p:cNvSpPr>
          <p:nvPr>
            <p:ph type="title"/>
          </p:nvPr>
        </p:nvSpPr>
        <p:spPr/>
        <p:txBody>
          <a:bodyPr/>
          <a:lstStyle/>
          <a:p>
            <a:r>
              <a:rPr lang="en-US" dirty="0"/>
              <a:t>Example</a:t>
            </a:r>
          </a:p>
        </p:txBody>
      </p:sp>
      <p:sp>
        <p:nvSpPr>
          <p:cNvPr id="1048628" name="Content Placeholder 2"/>
          <p:cNvSpPr>
            <a:spLocks noGrp="1"/>
          </p:cNvSpPr>
          <p:nvPr>
            <p:ph idx="1"/>
          </p:nvPr>
        </p:nvSpPr>
        <p:spPr>
          <a:xfrm>
            <a:off x="87854" y="1064418"/>
            <a:ext cx="11724946" cy="6403182"/>
          </a:xfrm>
        </p:spPr>
        <p:txBody>
          <a:bodyPr>
            <a:normAutofit fontScale="93750" lnSpcReduction="10000"/>
          </a:bodyPr>
          <a:lstStyle/>
          <a:p>
            <a:pPr>
              <a:buNone/>
            </a:pPr>
            <a:r>
              <a:rPr lang="en-US" dirty="0"/>
              <a:t>class </a:t>
            </a:r>
            <a:r>
              <a:rPr lang="en-US" dirty="0" err="1"/>
              <a:t>StrbTest</a:t>
            </a:r>
            <a:r>
              <a:rPr lang="en-US" dirty="0"/>
              <a:t>{</a:t>
            </a:r>
          </a:p>
          <a:p>
            <a:pPr>
              <a:buNone/>
            </a:pPr>
            <a:r>
              <a:rPr lang="en-US" dirty="0"/>
              <a:t>     public static void main(String </a:t>
            </a:r>
            <a:r>
              <a:rPr lang="en-US" dirty="0" err="1"/>
              <a:t>ar</a:t>
            </a:r>
            <a:r>
              <a:rPr lang="en-US" dirty="0"/>
              <a:t>[]){</a:t>
            </a:r>
          </a:p>
          <a:p>
            <a:pPr>
              <a:buNone/>
            </a:pPr>
            <a:r>
              <a:rPr lang="en-US" dirty="0"/>
              <a:t>                      String </a:t>
            </a:r>
            <a:r>
              <a:rPr lang="en-US" dirty="0" err="1"/>
              <a:t>str</a:t>
            </a:r>
            <a:r>
              <a:rPr lang="en-US" dirty="0"/>
              <a:t>="</a:t>
            </a:r>
            <a:r>
              <a:rPr lang="en-US" dirty="0" err="1"/>
              <a:t>hello!world</a:t>
            </a:r>
            <a:r>
              <a:rPr lang="en-US" dirty="0"/>
              <a:t>";</a:t>
            </a:r>
          </a:p>
          <a:p>
            <a:pPr>
              <a:buNone/>
            </a:pPr>
            <a:r>
              <a:rPr lang="en-US" dirty="0"/>
              <a:t>                      </a:t>
            </a:r>
            <a:r>
              <a:rPr lang="en-US" dirty="0" err="1"/>
              <a:t>StringBuffer</a:t>
            </a:r>
            <a:r>
              <a:rPr lang="en-US" dirty="0"/>
              <a:t>  </a:t>
            </a:r>
            <a:r>
              <a:rPr lang="en-US" dirty="0" err="1"/>
              <a:t>sb</a:t>
            </a:r>
            <a:r>
              <a:rPr lang="en-US" dirty="0"/>
              <a:t> = new </a:t>
            </a:r>
            <a:r>
              <a:rPr lang="en-US" dirty="0" err="1"/>
              <a:t>StringBuffer</a:t>
            </a:r>
            <a:r>
              <a:rPr lang="en-US" dirty="0"/>
              <a:t>(</a:t>
            </a:r>
            <a:r>
              <a:rPr lang="en-US" dirty="0" err="1"/>
              <a:t>str</a:t>
            </a:r>
            <a:r>
              <a:rPr lang="en-US" dirty="0"/>
              <a:t>);</a:t>
            </a:r>
          </a:p>
          <a:p>
            <a:pPr>
              <a:buNone/>
            </a:pPr>
            <a:endParaRPr lang="en-US" dirty="0"/>
          </a:p>
          <a:p>
            <a:pPr>
              <a:buNone/>
            </a:pPr>
            <a:r>
              <a:rPr lang="en-US" dirty="0"/>
              <a:t>                      </a:t>
            </a:r>
            <a:r>
              <a:rPr lang="en-US" dirty="0" err="1"/>
              <a:t>System.out.println</a:t>
            </a:r>
            <a:r>
              <a:rPr lang="en-US" dirty="0"/>
              <a:t>(</a:t>
            </a:r>
            <a:r>
              <a:rPr lang="en-US" dirty="0" err="1"/>
              <a:t>sb</a:t>
            </a:r>
            <a:r>
              <a:rPr lang="en-US" dirty="0"/>
              <a:t>);</a:t>
            </a:r>
          </a:p>
          <a:p>
            <a:pPr>
              <a:buNone/>
            </a:pPr>
            <a:r>
              <a:rPr lang="en-US" dirty="0"/>
              <a:t>                      </a:t>
            </a:r>
            <a:r>
              <a:rPr lang="en-US" dirty="0" err="1"/>
              <a:t>System.out.println</a:t>
            </a:r>
            <a:r>
              <a:rPr lang="en-US" dirty="0"/>
              <a:t>(</a:t>
            </a:r>
            <a:r>
              <a:rPr lang="en-US" dirty="0" err="1"/>
              <a:t>sb.capacity</a:t>
            </a:r>
            <a:r>
              <a:rPr lang="en-US" dirty="0"/>
              <a:t>());</a:t>
            </a:r>
          </a:p>
          <a:p>
            <a:pPr>
              <a:buNone/>
            </a:pPr>
            <a:r>
              <a:rPr lang="en-US" dirty="0"/>
              <a:t>                      </a:t>
            </a:r>
            <a:r>
              <a:rPr lang="en-US" dirty="0" err="1"/>
              <a:t>System.out.println</a:t>
            </a:r>
            <a:r>
              <a:rPr lang="en-US" dirty="0"/>
              <a:t>(</a:t>
            </a:r>
            <a:r>
              <a:rPr lang="en-US" dirty="0" err="1"/>
              <a:t>sb.length</a:t>
            </a:r>
            <a:r>
              <a:rPr lang="en-US" dirty="0"/>
              <a:t>());</a:t>
            </a:r>
          </a:p>
          <a:p>
            <a:pPr>
              <a:buNone/>
            </a:pPr>
            <a:r>
              <a:rPr lang="en-US" dirty="0"/>
              <a:t>                      </a:t>
            </a:r>
            <a:r>
              <a:rPr lang="en-US" dirty="0" err="1"/>
              <a:t>System.out.println</a:t>
            </a:r>
            <a:r>
              <a:rPr lang="en-US" dirty="0"/>
              <a:t>(</a:t>
            </a:r>
            <a:r>
              <a:rPr lang="en-US" dirty="0" err="1"/>
              <a:t>sb.append</a:t>
            </a:r>
            <a:r>
              <a:rPr lang="en-US" dirty="0"/>
              <a:t>(" members"));</a:t>
            </a:r>
          </a:p>
          <a:p>
            <a:pPr>
              <a:buNone/>
            </a:pPr>
            <a:r>
              <a:rPr lang="en-US" dirty="0"/>
              <a:t>                      </a:t>
            </a:r>
            <a:r>
              <a:rPr lang="en-US" dirty="0" err="1"/>
              <a:t>System.out.println</a:t>
            </a:r>
            <a:r>
              <a:rPr lang="en-US" dirty="0"/>
              <a:t>(</a:t>
            </a:r>
            <a:r>
              <a:rPr lang="en-US" dirty="0" err="1"/>
              <a:t>sb.insert</a:t>
            </a:r>
            <a:r>
              <a:rPr lang="en-US" dirty="0"/>
              <a:t>(6," my new ") );</a:t>
            </a:r>
          </a:p>
          <a:p>
            <a:pPr>
              <a:buNone/>
            </a:pPr>
            <a:r>
              <a:rPr lang="en-US" dirty="0"/>
              <a:t>                      </a:t>
            </a:r>
            <a:r>
              <a:rPr lang="en-US" dirty="0" err="1"/>
              <a:t>System.out.println</a:t>
            </a:r>
            <a:r>
              <a:rPr lang="en-US" dirty="0"/>
              <a:t>(</a:t>
            </a:r>
            <a:r>
              <a:rPr lang="en-US" dirty="0" err="1"/>
              <a:t>sb.delete</a:t>
            </a:r>
            <a:r>
              <a:rPr lang="en-US" dirty="0"/>
              <a:t>(6,10)); </a:t>
            </a:r>
          </a:p>
          <a:p>
            <a:pPr>
              <a:buNone/>
            </a:pPr>
            <a:r>
              <a:rPr lang="en-US" dirty="0"/>
              <a:t>                     </a:t>
            </a:r>
            <a:r>
              <a:rPr lang="en-US" dirty="0" err="1"/>
              <a:t>System.out.println</a:t>
            </a:r>
            <a:r>
              <a:rPr lang="en-US" dirty="0"/>
              <a:t>(</a:t>
            </a:r>
            <a:r>
              <a:rPr lang="en-US" dirty="0" err="1"/>
              <a:t>sb.reverse</a:t>
            </a:r>
            <a:r>
              <a:rPr lang="en-US" dirty="0"/>
              <a:t>());</a:t>
            </a:r>
          </a:p>
          <a:p>
            <a:pPr>
              <a:buNone/>
            </a:pPr>
            <a:r>
              <a:rPr lang="en-US" dirty="0"/>
              <a:t>}</a:t>
            </a:r>
          </a:p>
          <a:p>
            <a:pPr>
              <a:buNone/>
            </a:pPr>
            <a:r>
              <a:rPr lang="en-US" dirty="0"/>
              <a:t>}</a:t>
            </a:r>
          </a:p>
        </p:txBody>
      </p:sp>
      <p:pic>
        <p:nvPicPr>
          <p:cNvPr id="2" name="Picture 1">
            <a:extLst>
              <a:ext uri="{FF2B5EF4-FFF2-40B4-BE49-F238E27FC236}">
                <a16:creationId xmlns:a16="http://schemas.microsoft.com/office/drawing/2014/main" id="{5ED84700-1037-4AC2-9F7E-9FDA612D22AB}"/>
              </a:ext>
            </a:extLst>
          </p:cNvPr>
          <p:cNvPicPr>
            <a:picLocks noChangeAspect="1"/>
          </p:cNvPicPr>
          <p:nvPr/>
        </p:nvPicPr>
        <p:blipFill>
          <a:blip r:embed="rId2"/>
          <a:stretch>
            <a:fillRect/>
          </a:stretch>
        </p:blipFill>
        <p:spPr>
          <a:xfrm>
            <a:off x="7848600" y="2971800"/>
            <a:ext cx="4619625" cy="3626177"/>
          </a:xfrm>
          <a:prstGeom prst="rect">
            <a:avLst/>
          </a:prstGeom>
        </p:spPr>
      </p:pic>
    </p:spTree>
    <p:extLst>
      <p:ext uri="{BB962C8B-B14F-4D97-AF65-F5344CB8AC3E}">
        <p14:creationId xmlns:p14="http://schemas.microsoft.com/office/powerpoint/2010/main" val="3131155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9" name="Title 1"/>
          <p:cNvSpPr>
            <a:spLocks noGrp="1"/>
          </p:cNvSpPr>
          <p:nvPr>
            <p:ph type="title"/>
          </p:nvPr>
        </p:nvSpPr>
        <p:spPr/>
        <p:txBody>
          <a:bodyPr/>
          <a:lstStyle/>
          <a:p>
            <a:r>
              <a:rPr lang="en-US" dirty="0" err="1"/>
              <a:t>StringBuilder</a:t>
            </a:r>
            <a:endParaRPr lang="en-US" dirty="0"/>
          </a:p>
        </p:txBody>
      </p:sp>
      <p:sp>
        <p:nvSpPr>
          <p:cNvPr id="1048630" name="Content Placeholder 2"/>
          <p:cNvSpPr>
            <a:spLocks noGrp="1"/>
          </p:cNvSpPr>
          <p:nvPr>
            <p:ph idx="1"/>
          </p:nvPr>
        </p:nvSpPr>
        <p:spPr/>
        <p:txBody>
          <a:bodyPr>
            <a:normAutofit fontScale="96875"/>
          </a:bodyPr>
          <a:lstStyle/>
          <a:p>
            <a:pPr algn="just"/>
            <a:r>
              <a:rPr lang="en-US" dirty="0"/>
              <a:t>Java </a:t>
            </a:r>
            <a:r>
              <a:rPr lang="en-US" dirty="0" err="1"/>
              <a:t>StringBuilder</a:t>
            </a:r>
            <a:r>
              <a:rPr lang="en-US" dirty="0"/>
              <a:t> class is used to create mutable (modifiable) string.</a:t>
            </a:r>
          </a:p>
          <a:p>
            <a:pPr algn="just"/>
            <a:r>
              <a:rPr lang="en-US" dirty="0"/>
              <a:t>This is similar to </a:t>
            </a:r>
            <a:r>
              <a:rPr lang="en-US" dirty="0" err="1"/>
              <a:t>StringBuffer</a:t>
            </a:r>
            <a:r>
              <a:rPr lang="en-US" dirty="0"/>
              <a:t> with respect to methods and implementation.</a:t>
            </a:r>
          </a:p>
          <a:p>
            <a:pPr algn="just"/>
            <a:r>
              <a:rPr lang="en-US" dirty="0"/>
              <a:t>Difference between </a:t>
            </a:r>
            <a:r>
              <a:rPr lang="en-US" dirty="0" err="1"/>
              <a:t>StringBuffer</a:t>
            </a:r>
            <a:r>
              <a:rPr lang="en-US" dirty="0"/>
              <a:t> and </a:t>
            </a:r>
            <a:r>
              <a:rPr lang="en-US" dirty="0" err="1"/>
              <a:t>StringBuilder</a:t>
            </a:r>
            <a:r>
              <a:rPr lang="en-US" dirty="0"/>
              <a:t> is synchronization.</a:t>
            </a:r>
          </a:p>
          <a:p>
            <a:pPr algn="just"/>
            <a:r>
              <a:rPr lang="en-US" dirty="0" err="1"/>
              <a:t>StringBuffer</a:t>
            </a:r>
            <a:r>
              <a:rPr lang="en-US" dirty="0"/>
              <a:t> is synchronized </a:t>
            </a:r>
          </a:p>
          <a:p>
            <a:pPr algn="just"/>
            <a:r>
              <a:rPr lang="en-US" dirty="0" err="1"/>
              <a:t>StringBuilder</a:t>
            </a:r>
            <a:r>
              <a:rPr lang="en-US" dirty="0"/>
              <a:t> is not synchronized.</a:t>
            </a:r>
          </a:p>
          <a:p>
            <a:pPr algn="just"/>
            <a:r>
              <a:rPr lang="en-US" dirty="0"/>
              <a:t>Rest of the functionalities are almost similar.</a:t>
            </a:r>
          </a:p>
        </p:txBody>
      </p:sp>
    </p:spTree>
    <p:extLst>
      <p:ext uri="{BB962C8B-B14F-4D97-AF65-F5344CB8AC3E}">
        <p14:creationId xmlns:p14="http://schemas.microsoft.com/office/powerpoint/2010/main" val="2979015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StringBuilder</a:t>
            </a:r>
            <a:r>
              <a:rPr lang="en-US" dirty="0"/>
              <a:t>	 - Demo</a:t>
            </a:r>
            <a:endParaRPr lang="en-IN" dirty="0"/>
          </a:p>
        </p:txBody>
      </p:sp>
      <p:sp>
        <p:nvSpPr>
          <p:cNvPr id="12" name="Content Placeholder 11"/>
          <p:cNvSpPr>
            <a:spLocks noGrp="1"/>
          </p:cNvSpPr>
          <p:nvPr>
            <p:ph idx="1"/>
          </p:nvPr>
        </p:nvSpPr>
        <p:spPr>
          <a:xfrm>
            <a:off x="379199" y="872358"/>
            <a:ext cx="11345747" cy="6519041"/>
          </a:xfrm>
        </p:spPr>
        <p:txBody>
          <a:bodyPr>
            <a:normAutofit/>
          </a:bodyPr>
          <a:lstStyle/>
          <a:p>
            <a:pPr marL="0" indent="0">
              <a:buNone/>
            </a:pPr>
            <a:r>
              <a:rPr lang="en-IN" sz="2400" dirty="0"/>
              <a:t>Demo 1 :  class </a:t>
            </a:r>
            <a:r>
              <a:rPr lang="en-IN" sz="2400" dirty="0" err="1"/>
              <a:t>StringBuilderExample</a:t>
            </a:r>
            <a:r>
              <a:rPr lang="en-IN" sz="2400" dirty="0"/>
              <a:t>{  </a:t>
            </a:r>
          </a:p>
          <a:p>
            <a:pPr marL="1371600" lvl="3" indent="0">
              <a:buNone/>
            </a:pPr>
            <a:r>
              <a:rPr lang="en-IN" sz="2400" dirty="0"/>
              <a:t>public static void main(String </a:t>
            </a:r>
            <a:r>
              <a:rPr lang="en-IN" sz="2400" dirty="0" err="1"/>
              <a:t>args</a:t>
            </a:r>
            <a:r>
              <a:rPr lang="en-IN" sz="2400" dirty="0"/>
              <a:t>[]){  </a:t>
            </a:r>
          </a:p>
          <a:p>
            <a:pPr marL="914400" lvl="2" indent="0">
              <a:buNone/>
            </a:pPr>
            <a:r>
              <a:rPr lang="en-IN" sz="2400" dirty="0"/>
              <a:t>	</a:t>
            </a:r>
            <a:r>
              <a:rPr lang="en-IN" sz="2400" dirty="0" err="1"/>
              <a:t>StringBuilder</a:t>
            </a:r>
            <a:r>
              <a:rPr lang="en-IN" sz="2400" dirty="0"/>
              <a:t> </a:t>
            </a:r>
            <a:r>
              <a:rPr lang="en-IN" sz="2400" dirty="0" err="1"/>
              <a:t>sb</a:t>
            </a:r>
            <a:r>
              <a:rPr lang="en-IN" sz="2400" dirty="0"/>
              <a:t>=new </a:t>
            </a:r>
            <a:r>
              <a:rPr lang="en-IN" sz="2400" dirty="0" err="1"/>
              <a:t>StringBuilder</a:t>
            </a:r>
            <a:r>
              <a:rPr lang="en-IN" sz="2400" dirty="0"/>
              <a:t>("Hello ");  </a:t>
            </a:r>
          </a:p>
          <a:p>
            <a:pPr marL="914400" lvl="2" indent="0">
              <a:buNone/>
            </a:pPr>
            <a:r>
              <a:rPr lang="en-IN" sz="2400" dirty="0"/>
              <a:t>	</a:t>
            </a:r>
            <a:r>
              <a:rPr lang="en-IN" sz="2400" dirty="0" err="1"/>
              <a:t>sb.append</a:t>
            </a:r>
            <a:r>
              <a:rPr lang="en-IN" sz="2400" dirty="0"/>
              <a:t>("Java");        //now original string is changed  </a:t>
            </a:r>
          </a:p>
          <a:p>
            <a:pPr marL="914400" lvl="2" indent="0">
              <a:buNone/>
            </a:pPr>
            <a:r>
              <a:rPr lang="en-IN" sz="2400" dirty="0"/>
              <a:t>	</a:t>
            </a:r>
            <a:r>
              <a:rPr lang="en-IN" sz="2400" dirty="0" err="1"/>
              <a:t>System.out.println</a:t>
            </a:r>
            <a:r>
              <a:rPr lang="en-IN" sz="2400" dirty="0"/>
              <a:t>(</a:t>
            </a:r>
            <a:r>
              <a:rPr lang="en-IN" sz="2400" dirty="0" err="1"/>
              <a:t>sb</a:t>
            </a:r>
            <a:r>
              <a:rPr lang="en-IN" sz="2400" dirty="0"/>
              <a:t>);//prints Hello Java  </a:t>
            </a:r>
          </a:p>
          <a:p>
            <a:pPr marL="914400" lvl="2" indent="0">
              <a:buNone/>
            </a:pPr>
            <a:r>
              <a:rPr lang="en-IN" sz="2400" dirty="0"/>
              <a:t>	}	  </a:t>
            </a:r>
          </a:p>
          <a:p>
            <a:pPr marL="914400" lvl="2" indent="0">
              <a:buNone/>
            </a:pPr>
            <a:r>
              <a:rPr lang="en-IN" sz="2400" dirty="0"/>
              <a:t>     }</a:t>
            </a:r>
          </a:p>
          <a:p>
            <a:pPr marL="0" indent="0">
              <a:buNone/>
            </a:pPr>
            <a:r>
              <a:rPr lang="en-IN" sz="2400" dirty="0"/>
              <a:t>Demo 2 : class StringBuilderExample2{  </a:t>
            </a:r>
          </a:p>
          <a:p>
            <a:pPr marL="914400" lvl="2" indent="0">
              <a:buNone/>
            </a:pPr>
            <a:r>
              <a:rPr lang="en-IN" sz="2400" dirty="0"/>
              <a:t>public static void main(String </a:t>
            </a:r>
            <a:r>
              <a:rPr lang="en-IN" sz="2400" dirty="0" err="1"/>
              <a:t>args</a:t>
            </a:r>
            <a:r>
              <a:rPr lang="en-IN" sz="2400" dirty="0"/>
              <a:t>[]){  </a:t>
            </a:r>
          </a:p>
          <a:p>
            <a:pPr marL="914400" lvl="2" indent="0">
              <a:buNone/>
            </a:pPr>
            <a:r>
              <a:rPr lang="en-IN" sz="2400" dirty="0" err="1"/>
              <a:t>StringBuilder</a:t>
            </a:r>
            <a:r>
              <a:rPr lang="en-IN" sz="2400" dirty="0"/>
              <a:t> </a:t>
            </a:r>
            <a:r>
              <a:rPr lang="en-IN" sz="2400" dirty="0" err="1"/>
              <a:t>sb</a:t>
            </a:r>
            <a:r>
              <a:rPr lang="en-IN" sz="2400" dirty="0"/>
              <a:t>=new </a:t>
            </a:r>
            <a:r>
              <a:rPr lang="en-IN" sz="2400" dirty="0" err="1"/>
              <a:t>StringBuilder</a:t>
            </a:r>
            <a:r>
              <a:rPr lang="en-IN" sz="2400" dirty="0"/>
              <a:t>("Hello");  </a:t>
            </a:r>
          </a:p>
          <a:p>
            <a:pPr marL="914400" lvl="2" indent="0">
              <a:buNone/>
            </a:pPr>
            <a:r>
              <a:rPr lang="en-IN" sz="2400" dirty="0" err="1"/>
              <a:t>sb.replace</a:t>
            </a:r>
            <a:r>
              <a:rPr lang="en-IN" sz="2400" dirty="0"/>
              <a:t>(1,3,"Java");  </a:t>
            </a:r>
          </a:p>
          <a:p>
            <a:pPr marL="914400" lvl="2" indent="0">
              <a:buNone/>
            </a:pPr>
            <a:r>
              <a:rPr lang="en-IN" sz="2400" dirty="0" err="1"/>
              <a:t>System.out.println</a:t>
            </a:r>
            <a:r>
              <a:rPr lang="en-IN" sz="2400" dirty="0"/>
              <a:t>(</a:t>
            </a:r>
            <a:r>
              <a:rPr lang="en-IN" sz="2400" dirty="0" err="1"/>
              <a:t>sb</a:t>
            </a:r>
            <a:r>
              <a:rPr lang="en-IN" sz="2400" dirty="0"/>
              <a:t>);//prints </a:t>
            </a:r>
            <a:r>
              <a:rPr lang="en-IN" sz="2400" dirty="0" err="1"/>
              <a:t>HJavalo</a:t>
            </a:r>
            <a:r>
              <a:rPr lang="en-IN" sz="2400" dirty="0"/>
              <a:t>  </a:t>
            </a:r>
          </a:p>
          <a:p>
            <a:pPr marL="914400" lvl="2" indent="0">
              <a:buNone/>
            </a:pPr>
            <a:r>
              <a:rPr lang="en-IN" sz="2400" dirty="0"/>
              <a:t>}  </a:t>
            </a:r>
          </a:p>
          <a:p>
            <a:pPr marL="914400" lvl="2" indent="0">
              <a:buNone/>
            </a:pPr>
            <a:r>
              <a:rPr lang="en-IN" sz="2400" dirty="0"/>
              <a:t>} </a:t>
            </a:r>
            <a:r>
              <a:rPr lang="en-IN" dirty="0"/>
              <a:t> </a:t>
            </a:r>
          </a:p>
          <a:p>
            <a:pPr marL="0" indent="0">
              <a:buNone/>
            </a:pPr>
            <a:endParaRPr lang="en-IN" sz="2400" dirty="0"/>
          </a:p>
        </p:txBody>
      </p:sp>
    </p:spTree>
    <p:extLst>
      <p:ext uri="{BB962C8B-B14F-4D97-AF65-F5344CB8AC3E}">
        <p14:creationId xmlns:p14="http://schemas.microsoft.com/office/powerpoint/2010/main" val="595395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idx="1"/>
          </p:nvPr>
        </p:nvSpPr>
        <p:spPr/>
        <p:txBody>
          <a:bodyPr>
            <a:normAutofit/>
          </a:bodyPr>
          <a:lstStyle/>
          <a:p>
            <a:pPr algn="just"/>
            <a:r>
              <a:rPr altLang="en-US" dirty="0"/>
              <a:t>An array is a container object that holds a fixed number of values of a single type</a:t>
            </a:r>
            <a:r>
              <a:rPr lang="en-IN" altLang="en-US" dirty="0"/>
              <a:t>.</a:t>
            </a:r>
            <a:endParaRPr altLang="en-US" dirty="0"/>
          </a:p>
          <a:p>
            <a:pPr algn="just"/>
            <a:r>
              <a:rPr altLang="en-US" dirty="0"/>
              <a:t>When an array is created, the length of an array is fixed</a:t>
            </a:r>
            <a:r>
              <a:rPr lang="en-IN" altLang="en-US" dirty="0"/>
              <a:t>.</a:t>
            </a:r>
            <a:endParaRPr altLang="en-US" dirty="0"/>
          </a:p>
          <a:p>
            <a:pPr algn="just"/>
            <a:r>
              <a:rPr altLang="en-US" dirty="0"/>
              <a:t>Array elements are automatically initialized with the default value of their type, When an array is created</a:t>
            </a:r>
            <a:r>
              <a:rPr lang="en-IN" altLang="en-US" dirty="0"/>
              <a:t>.</a:t>
            </a:r>
            <a:endParaRPr altLang="en-US" dirty="0"/>
          </a:p>
          <a:p>
            <a:pPr algn="just"/>
            <a:r>
              <a:rPr altLang="en-US" dirty="0"/>
              <a:t>Array can be created using the new keyword</a:t>
            </a:r>
            <a:r>
              <a:rPr lang="en-IN" altLang="en-US" dirty="0"/>
              <a:t>.</a:t>
            </a:r>
            <a:endParaRPr altLang="en-US" dirty="0"/>
          </a:p>
          <a:p>
            <a:pPr marL="0" indent="0" algn="just">
              <a:buNone/>
            </a:pPr>
            <a:r>
              <a:rPr altLang="en-US" dirty="0"/>
              <a:t>	Ex:</a:t>
            </a:r>
          </a:p>
          <a:p>
            <a:pPr marL="0" indent="0" algn="just">
              <a:buNone/>
            </a:pPr>
            <a:r>
              <a:rPr altLang="en-US" dirty="0"/>
              <a:t>		</a:t>
            </a:r>
            <a:r>
              <a:rPr lang="en-IN" altLang="en-US" dirty="0" err="1"/>
              <a:t>i</a:t>
            </a:r>
            <a:r>
              <a:rPr altLang="en-US" dirty="0" err="1"/>
              <a:t>nt</a:t>
            </a:r>
            <a:r>
              <a:rPr altLang="en-US" dirty="0"/>
              <a:t>[</a:t>
            </a:r>
            <a:r>
              <a:rPr lang="en-IN" altLang="en-US" dirty="0"/>
              <a:t> </a:t>
            </a:r>
            <a:r>
              <a:rPr altLang="en-US" dirty="0"/>
              <a:t>] x =  new </a:t>
            </a:r>
            <a:r>
              <a:rPr altLang="en-US" dirty="0" err="1"/>
              <a:t>int</a:t>
            </a:r>
            <a:r>
              <a:rPr altLang="en-US" dirty="0"/>
              <a:t>[5];</a:t>
            </a:r>
            <a:r>
              <a:rPr lang="en-IN" altLang="en-US" dirty="0"/>
              <a:t>       </a:t>
            </a:r>
            <a:r>
              <a:rPr altLang="en-US" dirty="0"/>
              <a:t> // defining an integer array for 5 blocks </a:t>
            </a:r>
          </a:p>
          <a:p>
            <a:pPr>
              <a:lnSpc>
                <a:spcPct val="90000"/>
              </a:lnSpc>
            </a:pPr>
            <a:endParaRPr altLang="en-US" dirty="0">
              <a:solidFill>
                <a:schemeClr val="tx1"/>
              </a:solidFill>
              <a:cs typeface="Arial" panose="020B0604020202020204" pitchFamily="34" charset="0"/>
            </a:endParaRPr>
          </a:p>
          <a:p>
            <a:pPr>
              <a:lnSpc>
                <a:spcPct val="90000"/>
              </a:lnSpc>
              <a:buFont typeface="Arial" panose="020B0604020202020204" pitchFamily="34" charset="0"/>
              <a:buNone/>
            </a:pPr>
            <a:endParaRPr altLang="en-US" dirty="0">
              <a:solidFill>
                <a:schemeClr val="tx1"/>
              </a:solidFill>
              <a:cs typeface="Arial" panose="020B0604020202020204" pitchFamily="34" charset="0"/>
            </a:endParaRPr>
          </a:p>
        </p:txBody>
      </p:sp>
      <p:sp>
        <p:nvSpPr>
          <p:cNvPr id="4" name="Title 3">
            <a:extLst>
              <a:ext uri="{FF2B5EF4-FFF2-40B4-BE49-F238E27FC236}">
                <a16:creationId xmlns:a16="http://schemas.microsoft.com/office/drawing/2014/main" id="{DCD682C9-F121-403F-BC7E-8D5413242EFB}"/>
              </a:ext>
            </a:extLst>
          </p:cNvPr>
          <p:cNvSpPr>
            <a:spLocks noGrp="1"/>
          </p:cNvSpPr>
          <p:nvPr>
            <p:ph type="title"/>
          </p:nvPr>
        </p:nvSpPr>
        <p:spPr/>
        <p:txBody>
          <a:bodyPr/>
          <a:lstStyle/>
          <a:p>
            <a:r>
              <a:rPr lang="en-IN" dirty="0"/>
              <a:t>ARRAYS</a:t>
            </a:r>
          </a:p>
        </p:txBody>
      </p:sp>
    </p:spTree>
    <p:extLst>
      <p:ext uri="{BB962C8B-B14F-4D97-AF65-F5344CB8AC3E}">
        <p14:creationId xmlns:p14="http://schemas.microsoft.com/office/powerpoint/2010/main" val="1716786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idx="1"/>
          </p:nvPr>
        </p:nvSpPr>
        <p:spPr/>
        <p:txBody>
          <a:bodyPr>
            <a:normAutofit/>
          </a:bodyPr>
          <a:lstStyle/>
          <a:p>
            <a:pPr algn="just"/>
            <a:r>
              <a:rPr altLang="en-US" dirty="0"/>
              <a:t>Alternatively, we can create and initialize array as below format</a:t>
            </a:r>
          </a:p>
          <a:p>
            <a:pPr marL="457200" lvl="2" indent="0" algn="just">
              <a:spcBef>
                <a:spcPts val="1000"/>
              </a:spcBef>
              <a:buNone/>
            </a:pPr>
            <a:r>
              <a:rPr altLang="en-US" sz="2400" dirty="0" err="1"/>
              <a:t>int</a:t>
            </a:r>
            <a:r>
              <a:rPr altLang="en-US" sz="2400" dirty="0"/>
              <a:t>[</a:t>
            </a:r>
            <a:r>
              <a:rPr lang="en-IN" altLang="en-US" sz="2400" dirty="0"/>
              <a:t> </a:t>
            </a:r>
            <a:r>
              <a:rPr altLang="en-US" sz="2400" dirty="0"/>
              <a:t>] x = {</a:t>
            </a:r>
            <a:r>
              <a:rPr lang="en-IN" altLang="en-US" sz="2400" dirty="0"/>
              <a:t> </a:t>
            </a:r>
            <a:r>
              <a:rPr altLang="en-US" sz="2400" dirty="0"/>
              <a:t>10, 20, 30</a:t>
            </a:r>
            <a:r>
              <a:rPr lang="en-IN" altLang="en-US" sz="2400" dirty="0"/>
              <a:t> </a:t>
            </a:r>
            <a:r>
              <a:rPr altLang="en-US" sz="2400" dirty="0"/>
              <a:t>};</a:t>
            </a:r>
          </a:p>
          <a:p>
            <a:pPr marL="457200" lvl="2" indent="0" algn="just">
              <a:spcBef>
                <a:spcPts val="1000"/>
              </a:spcBef>
              <a:buNone/>
            </a:pPr>
            <a:r>
              <a:rPr altLang="en-US" sz="2400" dirty="0" err="1"/>
              <a:t>int</a:t>
            </a:r>
            <a:r>
              <a:rPr altLang="en-US" sz="2400" dirty="0"/>
              <a:t>[</a:t>
            </a:r>
            <a:r>
              <a:rPr lang="en-IN" altLang="en-US" sz="2400" dirty="0"/>
              <a:t> </a:t>
            </a:r>
            <a:r>
              <a:rPr altLang="en-US" sz="2400" dirty="0"/>
              <a:t>] x = new </a:t>
            </a:r>
            <a:r>
              <a:rPr altLang="en-US" sz="2400" dirty="0" err="1"/>
              <a:t>int</a:t>
            </a:r>
            <a:r>
              <a:rPr altLang="en-US" sz="2400" dirty="0"/>
              <a:t>[</a:t>
            </a:r>
            <a:r>
              <a:rPr lang="en-IN" altLang="en-US" sz="2400" dirty="0"/>
              <a:t> </a:t>
            </a:r>
            <a:r>
              <a:rPr altLang="en-US" sz="2400" dirty="0"/>
              <a:t>]{</a:t>
            </a:r>
            <a:r>
              <a:rPr lang="en-IN" altLang="en-US" sz="2400" dirty="0"/>
              <a:t> </a:t>
            </a:r>
            <a:r>
              <a:rPr altLang="en-US" sz="2400" dirty="0"/>
              <a:t>10, 20, 30</a:t>
            </a:r>
            <a:r>
              <a:rPr lang="en-IN" altLang="en-US" sz="2400" dirty="0"/>
              <a:t> </a:t>
            </a:r>
            <a:r>
              <a:rPr altLang="en-US" sz="2400" dirty="0"/>
              <a:t>};</a:t>
            </a:r>
          </a:p>
          <a:p>
            <a:pPr algn="just"/>
            <a:r>
              <a:rPr altLang="en-US" dirty="0"/>
              <a:t>Here the</a:t>
            </a:r>
            <a:r>
              <a:rPr lang="en-IN" altLang="en-US" dirty="0"/>
              <a:t> </a:t>
            </a:r>
            <a:r>
              <a:rPr altLang="en-US" dirty="0"/>
              <a:t>length of an array is determined by the number of values</a:t>
            </a:r>
            <a:r>
              <a:rPr lang="en-IN" altLang="en-US" dirty="0"/>
              <a:t> </a:t>
            </a:r>
            <a:r>
              <a:rPr altLang="en-US" dirty="0"/>
              <a:t>provided </a:t>
            </a:r>
            <a:r>
              <a:rPr lang="en-IN" altLang="en-US" dirty="0"/>
              <a:t>         between</a:t>
            </a:r>
            <a:r>
              <a:rPr altLang="en-US" dirty="0"/>
              <a:t> </a:t>
            </a:r>
            <a:r>
              <a:rPr lang="en-IN" altLang="en-US" dirty="0"/>
              <a:t> </a:t>
            </a:r>
            <a:r>
              <a:rPr altLang="en-US" dirty="0"/>
              <a:t>{ </a:t>
            </a:r>
            <a:r>
              <a:rPr lang="en-IN" altLang="en-US" dirty="0"/>
              <a:t> </a:t>
            </a:r>
            <a:r>
              <a:rPr altLang="en-US" dirty="0"/>
              <a:t>and }</a:t>
            </a:r>
          </a:p>
          <a:p>
            <a:pPr algn="just"/>
            <a:r>
              <a:rPr altLang="en-US" dirty="0"/>
              <a:t>The built-in length property determines the size of any array</a:t>
            </a:r>
          </a:p>
          <a:p>
            <a:pPr marL="457200" lvl="1" indent="0" algn="just">
              <a:buNone/>
            </a:pPr>
            <a:r>
              <a:rPr altLang="en-US" dirty="0"/>
              <a:t>Ex:</a:t>
            </a:r>
          </a:p>
          <a:p>
            <a:pPr marL="457200" lvl="1" indent="0" algn="just">
              <a:buNone/>
            </a:pPr>
            <a:r>
              <a:rPr altLang="en-US" dirty="0"/>
              <a:t>		</a:t>
            </a:r>
            <a:r>
              <a:rPr altLang="en-US" dirty="0" err="1"/>
              <a:t>int</a:t>
            </a:r>
            <a:r>
              <a:rPr altLang="en-US" dirty="0"/>
              <a:t>[</a:t>
            </a:r>
            <a:r>
              <a:rPr lang="en-IN" altLang="en-US" dirty="0"/>
              <a:t> </a:t>
            </a:r>
            <a:r>
              <a:rPr altLang="en-US" dirty="0"/>
              <a:t>] x = new </a:t>
            </a:r>
            <a:r>
              <a:rPr altLang="en-US" dirty="0" err="1"/>
              <a:t>int</a:t>
            </a:r>
            <a:r>
              <a:rPr altLang="en-US" dirty="0"/>
              <a:t>[10];</a:t>
            </a:r>
          </a:p>
          <a:p>
            <a:pPr marL="457200" lvl="1" indent="0" algn="just">
              <a:buNone/>
            </a:pPr>
            <a:r>
              <a:rPr altLang="en-US" dirty="0"/>
              <a:t>		</a:t>
            </a:r>
            <a:r>
              <a:rPr altLang="en-US" dirty="0" err="1"/>
              <a:t>int</a:t>
            </a:r>
            <a:r>
              <a:rPr altLang="en-US" dirty="0"/>
              <a:t> </a:t>
            </a:r>
            <a:r>
              <a:rPr altLang="en-US" dirty="0" err="1"/>
              <a:t>x_len</a:t>
            </a:r>
            <a:r>
              <a:rPr altLang="en-US" dirty="0"/>
              <a:t> = </a:t>
            </a:r>
            <a:r>
              <a:rPr altLang="en-US" dirty="0" err="1"/>
              <a:t>x.length</a:t>
            </a:r>
            <a:r>
              <a:rPr altLang="en-US" dirty="0"/>
              <a:t>; </a:t>
            </a:r>
          </a:p>
          <a:p>
            <a:pPr>
              <a:buFont typeface="Wingdings" panose="05000000000000000000" pitchFamily="2" charset="2"/>
              <a:buNone/>
            </a:pPr>
            <a:endParaRPr altLang="en-US" dirty="0">
              <a:solidFill>
                <a:schemeClr val="tx1"/>
              </a:solidFill>
              <a:cs typeface="Arial" panose="020B0604020202020204" pitchFamily="34" charset="0"/>
            </a:endParaRPr>
          </a:p>
          <a:p>
            <a:pPr>
              <a:buFont typeface="Wingdings" panose="05000000000000000000" pitchFamily="2" charset="2"/>
              <a:buNone/>
            </a:pPr>
            <a:endParaRPr altLang="en-US" sz="1600"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020961DE-9AE8-48D7-82E1-F6B4694AE16E}"/>
              </a:ext>
            </a:extLst>
          </p:cNvPr>
          <p:cNvSpPr>
            <a:spLocks noGrp="1"/>
          </p:cNvSpPr>
          <p:nvPr>
            <p:ph type="title"/>
          </p:nvPr>
        </p:nvSpPr>
        <p:spPr/>
        <p:txBody>
          <a:bodyPr/>
          <a:lstStyle/>
          <a:p>
            <a:r>
              <a:rPr lang="en-IN" dirty="0"/>
              <a:t>ARRAYS 								CONT.</a:t>
            </a:r>
          </a:p>
        </p:txBody>
      </p:sp>
    </p:spTree>
    <p:extLst>
      <p:ext uri="{BB962C8B-B14F-4D97-AF65-F5344CB8AC3E}">
        <p14:creationId xmlns:p14="http://schemas.microsoft.com/office/powerpoint/2010/main" val="2784251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dirty="0"/>
              <a:t>Knowledge on OOP.</a:t>
            </a:r>
          </a:p>
          <a:p>
            <a:r>
              <a:rPr lang="en-IN" dirty="0"/>
              <a:t>Basic programming.</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noChangeArrowheads="1"/>
          </p:cNvSpPr>
          <p:nvPr>
            <p:ph idx="1"/>
          </p:nvPr>
        </p:nvSpPr>
        <p:spPr/>
        <p:txBody>
          <a:bodyPr>
            <a:normAutofit/>
          </a:bodyPr>
          <a:lstStyle/>
          <a:p>
            <a:pPr>
              <a:lnSpc>
                <a:spcPct val="90000"/>
              </a:lnSpc>
              <a:buFont typeface="Arial" panose="020B0604020202020204" pitchFamily="34" charset="0"/>
              <a:buNone/>
            </a:pPr>
            <a:endParaRPr altLang="en-US" sz="1600" dirty="0">
              <a:latin typeface="Verdana" panose="020B0604030504040204" pitchFamily="34" charset="0"/>
              <a:cs typeface="Arial" panose="020B0604020202020204" pitchFamily="34" charset="0"/>
            </a:endParaRPr>
          </a:p>
          <a:p>
            <a:pPr>
              <a:buFont typeface="Wingdings" panose="05000000000000000000" pitchFamily="2" charset="2"/>
              <a:buNone/>
            </a:pPr>
            <a:endParaRPr altLang="en-US"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39AD23DF-4DF9-4987-9273-118B9733950E}"/>
              </a:ext>
            </a:extLst>
          </p:cNvPr>
          <p:cNvSpPr>
            <a:spLocks noGrp="1"/>
          </p:cNvSpPr>
          <p:nvPr>
            <p:ph type="title"/>
          </p:nvPr>
        </p:nvSpPr>
        <p:spPr/>
        <p:txBody>
          <a:bodyPr/>
          <a:lstStyle/>
          <a:p>
            <a:r>
              <a:rPr lang="en-IN" dirty="0"/>
              <a:t>ARRAY - EXAMPLE</a:t>
            </a:r>
          </a:p>
        </p:txBody>
      </p:sp>
      <p:pic>
        <p:nvPicPr>
          <p:cNvPr id="6" name="Picture 5">
            <a:extLst>
              <a:ext uri="{FF2B5EF4-FFF2-40B4-BE49-F238E27FC236}">
                <a16:creationId xmlns:a16="http://schemas.microsoft.com/office/drawing/2014/main" id="{91665837-59A9-4423-B9FA-AC1E9291A6FB}"/>
              </a:ext>
            </a:extLst>
          </p:cNvPr>
          <p:cNvPicPr>
            <a:picLocks noChangeAspect="1"/>
          </p:cNvPicPr>
          <p:nvPr/>
        </p:nvPicPr>
        <p:blipFill>
          <a:blip r:embed="rId3"/>
          <a:stretch>
            <a:fillRect/>
          </a:stretch>
        </p:blipFill>
        <p:spPr>
          <a:xfrm>
            <a:off x="379199" y="1436563"/>
            <a:ext cx="10805636" cy="4394393"/>
          </a:xfrm>
          <a:prstGeom prst="rect">
            <a:avLst/>
          </a:prstGeom>
        </p:spPr>
      </p:pic>
    </p:spTree>
    <p:extLst>
      <p:ext uri="{BB962C8B-B14F-4D97-AF65-F5344CB8AC3E}">
        <p14:creationId xmlns:p14="http://schemas.microsoft.com/office/powerpoint/2010/main" val="3009063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p:cNvSpPr>
            <a:spLocks noGrp="1" noChangeArrowheads="1"/>
          </p:cNvSpPr>
          <p:nvPr>
            <p:ph idx="1"/>
          </p:nvPr>
        </p:nvSpPr>
        <p:spPr/>
        <p:txBody>
          <a:bodyPr>
            <a:normAutofit/>
          </a:bodyPr>
          <a:lstStyle/>
          <a:p>
            <a:pPr algn="just"/>
            <a:r>
              <a:rPr altLang="en-US" dirty="0"/>
              <a:t>Array subscripts begin with </a:t>
            </a:r>
            <a:r>
              <a:rPr lang="en-IN" altLang="en-US" dirty="0"/>
              <a:t>index of </a:t>
            </a:r>
            <a:r>
              <a:rPr altLang="en-US" dirty="0"/>
              <a:t>0</a:t>
            </a:r>
            <a:r>
              <a:rPr lang="en-IN" altLang="en-US" dirty="0"/>
              <a:t>(zero).</a:t>
            </a:r>
            <a:endParaRPr altLang="en-US" dirty="0"/>
          </a:p>
          <a:p>
            <a:pPr algn="just"/>
            <a:r>
              <a:rPr altLang="en-US" dirty="0"/>
              <a:t>Can't access an array element beyond the range</a:t>
            </a:r>
            <a:r>
              <a:rPr lang="en-IN" altLang="en-US" dirty="0"/>
              <a:t>.</a:t>
            </a:r>
            <a:endParaRPr altLang="en-US" dirty="0"/>
          </a:p>
          <a:p>
            <a:pPr algn="just"/>
            <a:r>
              <a:rPr altLang="en-US" dirty="0"/>
              <a:t>Can't resize an array. Can use the same reference variable to refer  new array</a:t>
            </a:r>
            <a:r>
              <a:rPr lang="en-IN" altLang="en-US" dirty="0"/>
              <a:t>.</a:t>
            </a:r>
            <a:endParaRPr altLang="en-US" dirty="0"/>
          </a:p>
          <a:p>
            <a:pPr marL="457200" lvl="2" indent="0">
              <a:spcBef>
                <a:spcPts val="1000"/>
              </a:spcBef>
              <a:buNone/>
            </a:pPr>
            <a:r>
              <a:rPr altLang="en-US" sz="2400" dirty="0" err="1"/>
              <a:t>int</a:t>
            </a:r>
            <a:r>
              <a:rPr altLang="en-US" sz="2400" dirty="0"/>
              <a:t> x[</a:t>
            </a:r>
            <a:r>
              <a:rPr lang="en-IN" altLang="en-US" sz="2400" dirty="0"/>
              <a:t> </a:t>
            </a:r>
            <a:r>
              <a:rPr altLang="en-US" sz="2400" dirty="0"/>
              <a:t>] = new </a:t>
            </a:r>
            <a:r>
              <a:rPr altLang="en-US" sz="2400" dirty="0" err="1"/>
              <a:t>int</a:t>
            </a:r>
            <a:r>
              <a:rPr altLang="en-US" sz="2400" dirty="0"/>
              <a:t> [5];</a:t>
            </a:r>
          </a:p>
          <a:p>
            <a:pPr marL="457200" lvl="2" indent="0">
              <a:spcBef>
                <a:spcPts val="1000"/>
              </a:spcBef>
              <a:buNone/>
            </a:pPr>
            <a:r>
              <a:rPr altLang="en-US" sz="2400" dirty="0"/>
              <a:t>x= new </a:t>
            </a:r>
            <a:r>
              <a:rPr altLang="en-US" sz="2400" dirty="0" err="1"/>
              <a:t>int</a:t>
            </a:r>
            <a:r>
              <a:rPr altLang="en-US" sz="2400" dirty="0"/>
              <a:t> [10];</a:t>
            </a:r>
          </a:p>
          <a:p>
            <a:pPr marL="457200" lvl="1" indent="0">
              <a:buNone/>
            </a:pPr>
            <a:endParaRPr altLang="en-US" sz="1800" b="1" dirty="0">
              <a:latin typeface="Courier New" panose="02070309020205020404" pitchFamily="49" charset="0"/>
              <a:cs typeface="Courier New" panose="02070309020205020404" pitchFamily="49" charset="0"/>
            </a:endParaRPr>
          </a:p>
          <a:p>
            <a:endParaRPr altLang="en-US" sz="1600"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F3D0DBA7-AB1C-4C38-B707-29976509AD4F}"/>
              </a:ext>
            </a:extLst>
          </p:cNvPr>
          <p:cNvSpPr>
            <a:spLocks noGrp="1"/>
          </p:cNvSpPr>
          <p:nvPr>
            <p:ph type="title"/>
          </p:nvPr>
        </p:nvSpPr>
        <p:spPr/>
        <p:txBody>
          <a:bodyPr/>
          <a:lstStyle/>
          <a:p>
            <a:r>
              <a:rPr lang="en-IN" dirty="0"/>
              <a:t>ARRAY BOUNDS,ARRAY RESIZING</a:t>
            </a:r>
          </a:p>
        </p:txBody>
      </p:sp>
    </p:spTree>
    <p:extLst>
      <p:ext uri="{BB962C8B-B14F-4D97-AF65-F5344CB8AC3E}">
        <p14:creationId xmlns:p14="http://schemas.microsoft.com/office/powerpoint/2010/main" val="20976816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p:cNvSpPr>
            <a:spLocks noGrp="1" noChangeArrowheads="1"/>
          </p:cNvSpPr>
          <p:nvPr>
            <p:ph idx="1"/>
          </p:nvPr>
        </p:nvSpPr>
        <p:spPr>
          <a:xfrm>
            <a:off x="379199" y="1249341"/>
            <a:ext cx="11561010" cy="4927622"/>
          </a:xfrm>
        </p:spPr>
        <p:txBody>
          <a:bodyPr>
            <a:normAutofit/>
          </a:bodyPr>
          <a:lstStyle/>
          <a:p>
            <a:r>
              <a:rPr altLang="en-US" dirty="0"/>
              <a:t>To copy array elements from one array to another array, we can use array</a:t>
            </a:r>
            <a:r>
              <a:rPr lang="en-IN" altLang="en-US" dirty="0"/>
              <a:t>c</a:t>
            </a:r>
            <a:r>
              <a:rPr altLang="en-US" dirty="0" err="1"/>
              <a:t>opy</a:t>
            </a:r>
            <a:r>
              <a:rPr altLang="en-US" dirty="0"/>
              <a:t> static method from System class</a:t>
            </a:r>
            <a:r>
              <a:rPr lang="en-IN" altLang="en-US" dirty="0"/>
              <a:t>.</a:t>
            </a:r>
            <a:endParaRPr altLang="en-US" dirty="0"/>
          </a:p>
          <a:p>
            <a:pPr marL="0" indent="0">
              <a:buNone/>
            </a:pPr>
            <a:r>
              <a:rPr altLang="en-US" b="1" dirty="0"/>
              <a:t>Syntax:</a:t>
            </a:r>
          </a:p>
          <a:p>
            <a:pPr marL="0" indent="0">
              <a:buNone/>
            </a:pPr>
            <a:r>
              <a:rPr lang="en-IN" altLang="en-US" dirty="0"/>
              <a:t>     </a:t>
            </a:r>
            <a:r>
              <a:rPr altLang="en-US" dirty="0"/>
              <a:t>public static void </a:t>
            </a:r>
            <a:r>
              <a:rPr altLang="en-US" dirty="0" err="1"/>
              <a:t>arraycopy</a:t>
            </a:r>
            <a:r>
              <a:rPr altLang="en-US" dirty="0"/>
              <a:t>(Object </a:t>
            </a:r>
            <a:r>
              <a:rPr altLang="en-US" dirty="0" err="1"/>
              <a:t>s,int</a:t>
            </a:r>
            <a:r>
              <a:rPr altLang="en-US" dirty="0"/>
              <a:t> </a:t>
            </a:r>
            <a:r>
              <a:rPr altLang="en-US" dirty="0" err="1"/>
              <a:t>sIndex,Object</a:t>
            </a:r>
            <a:r>
              <a:rPr altLang="en-US" dirty="0"/>
              <a:t> </a:t>
            </a:r>
            <a:r>
              <a:rPr altLang="en-US" dirty="0" err="1"/>
              <a:t>d,int</a:t>
            </a:r>
            <a:r>
              <a:rPr altLang="en-US" dirty="0"/>
              <a:t> </a:t>
            </a:r>
            <a:r>
              <a:rPr altLang="en-US" dirty="0" err="1"/>
              <a:t>dIndex,int</a:t>
            </a:r>
            <a:r>
              <a:rPr altLang="en-US" dirty="0"/>
              <a:t> </a:t>
            </a:r>
            <a:r>
              <a:rPr altLang="en-US" dirty="0" err="1"/>
              <a:t>lngth</a:t>
            </a:r>
            <a:r>
              <a:rPr altLang="en-US" dirty="0"/>
              <a:t>)</a:t>
            </a:r>
          </a:p>
          <a:p>
            <a:r>
              <a:rPr altLang="en-US" sz="2400" dirty="0">
                <a:solidFill>
                  <a:schemeClr val="tx1"/>
                </a:solidFill>
                <a:cs typeface="Arial" panose="020B0604020202020204" pitchFamily="34" charset="0"/>
              </a:rPr>
              <a:t>Ex:</a:t>
            </a:r>
            <a:endParaRPr lang="en-IN" altLang="en-US" sz="2400" dirty="0">
              <a:solidFill>
                <a:schemeClr val="tx1"/>
              </a:solidFill>
              <a:cs typeface="Arial" panose="020B0604020202020204" pitchFamily="34" charset="0"/>
            </a:endParaRPr>
          </a:p>
          <a:p>
            <a:pPr marL="457200" lvl="1" indent="0">
              <a:buNone/>
            </a:pPr>
            <a:r>
              <a:rPr altLang="en-US" sz="2800" dirty="0" err="1"/>
              <a:t>int</a:t>
            </a:r>
            <a:r>
              <a:rPr altLang="en-US" sz="2800" dirty="0"/>
              <a:t> source[</a:t>
            </a:r>
            <a:r>
              <a:rPr lang="en-IN" altLang="en-US" sz="2800" dirty="0"/>
              <a:t> </a:t>
            </a:r>
            <a:r>
              <a:rPr altLang="en-US" sz="2800" dirty="0"/>
              <a:t>] = {1, 2, 3, 4, 5, 6};</a:t>
            </a:r>
            <a:endParaRPr lang="en-IN" altLang="en-US" sz="2800" dirty="0"/>
          </a:p>
          <a:p>
            <a:pPr marL="457200" lvl="1" indent="0">
              <a:buNone/>
            </a:pPr>
            <a:r>
              <a:rPr altLang="en-US" sz="2800" dirty="0" err="1"/>
              <a:t>int</a:t>
            </a:r>
            <a:r>
              <a:rPr altLang="en-US" sz="2800" dirty="0"/>
              <a:t>  </a:t>
            </a:r>
            <a:r>
              <a:rPr altLang="en-US" sz="2800" dirty="0" err="1"/>
              <a:t>dest</a:t>
            </a:r>
            <a:r>
              <a:rPr altLang="en-US" sz="2800" dirty="0"/>
              <a:t>[</a:t>
            </a:r>
            <a:r>
              <a:rPr lang="en-IN" altLang="en-US" sz="2800" dirty="0"/>
              <a:t> </a:t>
            </a:r>
            <a:r>
              <a:rPr altLang="en-US" sz="2800" dirty="0"/>
              <a:t>]  = new </a:t>
            </a:r>
            <a:r>
              <a:rPr altLang="en-US" sz="2800" dirty="0" err="1"/>
              <a:t>int</a:t>
            </a:r>
            <a:r>
              <a:rPr altLang="en-US" sz="2800" dirty="0"/>
              <a:t>[10];</a:t>
            </a:r>
            <a:endParaRPr lang="en-IN" altLang="en-US" sz="2800" dirty="0"/>
          </a:p>
          <a:p>
            <a:pPr marL="457200" lvl="1" indent="0">
              <a:buNone/>
            </a:pPr>
            <a:r>
              <a:rPr altLang="en-US" sz="2800" dirty="0" err="1"/>
              <a:t>System.arraycopy</a:t>
            </a:r>
            <a:r>
              <a:rPr altLang="en-US" sz="2800" dirty="0"/>
              <a:t>(source,0, dest,0,source.length);</a:t>
            </a:r>
          </a:p>
          <a:p>
            <a:endParaRPr altLang="en-US" sz="2400" b="1" dirty="0">
              <a:solidFill>
                <a:schemeClr val="tx1"/>
              </a:solidFill>
              <a:latin typeface="Verdana" panose="020B0604030504040204" pitchFamily="34" charset="0"/>
              <a:cs typeface="Arial" panose="020B0604020202020204" pitchFamily="34" charset="0"/>
            </a:endParaRPr>
          </a:p>
          <a:p>
            <a:pPr lvl="1">
              <a:buFont typeface="Arial" panose="020B0604020202020204" pitchFamily="34" charset="0"/>
              <a:buNone/>
            </a:pPr>
            <a:endParaRPr altLang="en-US" b="1" dirty="0">
              <a:latin typeface="Verdana" panose="020B0604030504040204" pitchFamily="34" charset="0"/>
              <a:cs typeface="Arial" panose="020B0604020202020204" pitchFamily="34" charset="0"/>
            </a:endParaRPr>
          </a:p>
          <a:p>
            <a:endParaRPr altLang="en-US" sz="2400" dirty="0">
              <a:latin typeface="Verdana" panose="020B0604030504040204" pitchFamily="34" charset="0"/>
              <a:cs typeface="Arial" panose="020B0604020202020204" pitchFamily="34" charset="0"/>
            </a:endParaRPr>
          </a:p>
        </p:txBody>
      </p:sp>
      <p:sp>
        <p:nvSpPr>
          <p:cNvPr id="4" name="Title 3">
            <a:extLst>
              <a:ext uri="{FF2B5EF4-FFF2-40B4-BE49-F238E27FC236}">
                <a16:creationId xmlns:a16="http://schemas.microsoft.com/office/drawing/2014/main" id="{26BEE208-FD07-4554-8518-784704EE97F4}"/>
              </a:ext>
            </a:extLst>
          </p:cNvPr>
          <p:cNvSpPr>
            <a:spLocks noGrp="1"/>
          </p:cNvSpPr>
          <p:nvPr>
            <p:ph type="title"/>
          </p:nvPr>
        </p:nvSpPr>
        <p:spPr/>
        <p:txBody>
          <a:bodyPr/>
          <a:lstStyle/>
          <a:p>
            <a:r>
              <a:rPr lang="en-IN" dirty="0"/>
              <a:t>ARRAY COPY</a:t>
            </a:r>
          </a:p>
        </p:txBody>
      </p:sp>
    </p:spTree>
    <p:extLst>
      <p:ext uri="{BB962C8B-B14F-4D97-AF65-F5344CB8AC3E}">
        <p14:creationId xmlns:p14="http://schemas.microsoft.com/office/powerpoint/2010/main" val="37907713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AC558B8B-06C4-41BE-898A-C99E8447F9B8}"/>
              </a:ext>
            </a:extLst>
          </p:cNvPr>
          <p:cNvPicPr>
            <a:picLocks noGrp="1" noChangeAspect="1"/>
          </p:cNvPicPr>
          <p:nvPr>
            <p:ph idx="1"/>
          </p:nvPr>
        </p:nvPicPr>
        <p:blipFill>
          <a:blip r:embed="rId3"/>
          <a:stretch>
            <a:fillRect/>
          </a:stretch>
        </p:blipFill>
        <p:spPr>
          <a:xfrm>
            <a:off x="379200" y="1288025"/>
            <a:ext cx="11481036" cy="4304392"/>
          </a:xfrm>
          <a:prstGeom prst="rect">
            <a:avLst/>
          </a:prstGeom>
        </p:spPr>
      </p:pic>
      <p:sp>
        <p:nvSpPr>
          <p:cNvPr id="4" name="Title 3">
            <a:extLst>
              <a:ext uri="{FF2B5EF4-FFF2-40B4-BE49-F238E27FC236}">
                <a16:creationId xmlns:a16="http://schemas.microsoft.com/office/drawing/2014/main" id="{12B3C567-3B9C-4589-AEFE-214C04E852E0}"/>
              </a:ext>
            </a:extLst>
          </p:cNvPr>
          <p:cNvSpPr>
            <a:spLocks noGrp="1"/>
          </p:cNvSpPr>
          <p:nvPr>
            <p:ph type="title"/>
          </p:nvPr>
        </p:nvSpPr>
        <p:spPr/>
        <p:txBody>
          <a:bodyPr/>
          <a:lstStyle/>
          <a:p>
            <a:r>
              <a:rPr lang="en-IN" dirty="0"/>
              <a:t>ARRAY COPY - EXAMPLE</a:t>
            </a:r>
          </a:p>
        </p:txBody>
      </p:sp>
    </p:spTree>
    <p:extLst>
      <p:ext uri="{BB962C8B-B14F-4D97-AF65-F5344CB8AC3E}">
        <p14:creationId xmlns:p14="http://schemas.microsoft.com/office/powerpoint/2010/main" val="38739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3"/>
          <p:cNvSpPr>
            <a:spLocks noGrp="1" noChangeArrowheads="1"/>
          </p:cNvSpPr>
          <p:nvPr>
            <p:ph idx="1"/>
          </p:nvPr>
        </p:nvSpPr>
        <p:spPr/>
        <p:txBody>
          <a:bodyPr>
            <a:normAutofit fontScale="77500" lnSpcReduction="20000"/>
          </a:bodyPr>
          <a:lstStyle/>
          <a:p>
            <a:endParaRPr lang="en-IN" altLang="en-US" dirty="0">
              <a:solidFill>
                <a:schemeClr val="tx1"/>
              </a:solidFill>
              <a:cs typeface="Arial" panose="020B0604020202020204" pitchFamily="34" charset="0"/>
            </a:endParaRPr>
          </a:p>
          <a:p>
            <a:pPr algn="just">
              <a:lnSpc>
                <a:spcPct val="110000"/>
              </a:lnSpc>
            </a:pPr>
            <a:r>
              <a:rPr altLang="en-US" sz="3300" dirty="0"/>
              <a:t>Two-dimensional arrays are arrays of arrays</a:t>
            </a:r>
          </a:p>
          <a:p>
            <a:pPr lvl="1" algn="just">
              <a:lnSpc>
                <a:spcPct val="150000"/>
              </a:lnSpc>
              <a:buFont typeface="Arial" panose="020B0604020202020204" pitchFamily="34" charset="0"/>
              <a:buNone/>
            </a:pPr>
            <a:r>
              <a:rPr lang="en-IN" altLang="en-US" sz="3300" dirty="0" err="1"/>
              <a:t>i</a:t>
            </a:r>
            <a:r>
              <a:rPr altLang="en-US" sz="3300" dirty="0" err="1"/>
              <a:t>nt</a:t>
            </a:r>
            <a:r>
              <a:rPr altLang="en-US" sz="3300" dirty="0"/>
              <a:t>[</a:t>
            </a:r>
            <a:r>
              <a:rPr lang="en-IN" altLang="en-US" sz="3300" dirty="0"/>
              <a:t> </a:t>
            </a:r>
            <a:r>
              <a:rPr altLang="en-US" sz="3300" dirty="0"/>
              <a:t>][</a:t>
            </a:r>
            <a:r>
              <a:rPr lang="en-IN" altLang="en-US" sz="3300" dirty="0"/>
              <a:t> </a:t>
            </a:r>
            <a:r>
              <a:rPr altLang="en-US" sz="3300" dirty="0"/>
              <a:t>] y = new </a:t>
            </a:r>
            <a:r>
              <a:rPr altLang="en-US" sz="3300" dirty="0" err="1"/>
              <a:t>int</a:t>
            </a:r>
            <a:r>
              <a:rPr altLang="en-US" sz="3300" dirty="0"/>
              <a:t>[3][3];</a:t>
            </a:r>
          </a:p>
          <a:p>
            <a:pPr algn="just">
              <a:lnSpc>
                <a:spcPct val="150000"/>
              </a:lnSpc>
            </a:pPr>
            <a:r>
              <a:rPr altLang="en-US" sz="3100" dirty="0">
                <a:solidFill>
                  <a:schemeClr val="tx1"/>
                </a:solidFill>
                <a:cs typeface="Arial" panose="020B0604020202020204" pitchFamily="34" charset="0"/>
              </a:rPr>
              <a:t> </a:t>
            </a:r>
            <a:r>
              <a:rPr altLang="en-US" sz="3300" dirty="0"/>
              <a:t>The 1</a:t>
            </a:r>
            <a:r>
              <a:rPr lang="en-IN" altLang="en-US" sz="3300" baseline="30000" dirty="0" err="1"/>
              <a:t>st</a:t>
            </a:r>
            <a:r>
              <a:rPr lang="en-IN" altLang="en-US" sz="3300" dirty="0"/>
              <a:t> </a:t>
            </a:r>
            <a:r>
              <a:rPr altLang="en-US" sz="3300" dirty="0"/>
              <a:t>dimension represent rows or number of one dimension, the 2</a:t>
            </a:r>
            <a:r>
              <a:rPr lang="en-IN" altLang="en-US" sz="3300" baseline="30000" dirty="0" err="1"/>
              <a:t>nd</a:t>
            </a:r>
            <a:r>
              <a:rPr lang="en-IN" altLang="en-US" sz="3300" dirty="0"/>
              <a:t> </a:t>
            </a:r>
            <a:r>
              <a:rPr altLang="en-US" sz="3300" dirty="0"/>
              <a:t> dimension represent columns or number of elements in the each one dimensions</a:t>
            </a:r>
          </a:p>
          <a:p>
            <a:pPr algn="just">
              <a:lnSpc>
                <a:spcPct val="150000"/>
              </a:lnSpc>
            </a:pPr>
            <a:r>
              <a:rPr altLang="en-US" sz="3100" dirty="0">
                <a:solidFill>
                  <a:schemeClr val="tx1"/>
                </a:solidFill>
                <a:cs typeface="Arial" panose="020B0604020202020204" pitchFamily="34" charset="0"/>
              </a:rPr>
              <a:t>The curly braces { } may also be used to initialize two dimensional arrays</a:t>
            </a:r>
          </a:p>
          <a:p>
            <a:pPr algn="just"/>
            <a:r>
              <a:rPr altLang="en-US" sz="3100" dirty="0">
                <a:solidFill>
                  <a:schemeClr val="tx1"/>
                </a:solidFill>
                <a:cs typeface="Arial" panose="020B0604020202020204" pitchFamily="34" charset="0"/>
              </a:rPr>
              <a:t>Ex:</a:t>
            </a:r>
            <a:endParaRPr altLang="en-US" sz="3100" dirty="0">
              <a:solidFill>
                <a:schemeClr val="tx1"/>
              </a:solidFill>
              <a:cs typeface="Courier New" panose="02070309020205020404" pitchFamily="49" charset="0"/>
            </a:endParaRPr>
          </a:p>
          <a:p>
            <a:pPr lvl="2" algn="just">
              <a:lnSpc>
                <a:spcPct val="150000"/>
              </a:lnSpc>
              <a:buFontTx/>
              <a:buNone/>
            </a:pPr>
            <a:r>
              <a:rPr altLang="en-US" sz="3100" dirty="0" err="1">
                <a:solidFill>
                  <a:schemeClr val="tx1"/>
                </a:solidFill>
                <a:cs typeface="Courier New" panose="02070309020205020404" pitchFamily="49" charset="0"/>
              </a:rPr>
              <a:t>int</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 y = { {1,2,3}, {4,5,6}, {7,8,9} }; </a:t>
            </a:r>
          </a:p>
          <a:p>
            <a:pPr lvl="2" algn="just">
              <a:lnSpc>
                <a:spcPct val="150000"/>
              </a:lnSpc>
              <a:buFont typeface="Arial" panose="020B0604020202020204" pitchFamily="34" charset="0"/>
              <a:buNone/>
            </a:pPr>
            <a:r>
              <a:rPr altLang="en-US" sz="3100" dirty="0" err="1">
                <a:solidFill>
                  <a:schemeClr val="tx1"/>
                </a:solidFill>
                <a:cs typeface="Courier New" panose="02070309020205020404" pitchFamily="49" charset="0"/>
              </a:rPr>
              <a:t>int</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 y = new </a:t>
            </a:r>
            <a:r>
              <a:rPr altLang="en-US" sz="3100" dirty="0" err="1">
                <a:solidFill>
                  <a:schemeClr val="tx1"/>
                </a:solidFill>
                <a:cs typeface="Courier New" panose="02070309020205020404" pitchFamily="49" charset="0"/>
              </a:rPr>
              <a:t>int</a:t>
            </a:r>
            <a:r>
              <a:rPr altLang="en-US" sz="3100" dirty="0">
                <a:solidFill>
                  <a:schemeClr val="tx1"/>
                </a:solidFill>
                <a:cs typeface="Courier New" panose="02070309020205020404" pitchFamily="49" charset="0"/>
              </a:rPr>
              <a:t>[3][</a:t>
            </a:r>
            <a:r>
              <a:rPr lang="en-IN" altLang="en-US" sz="3100" dirty="0">
                <a:solidFill>
                  <a:schemeClr val="tx1"/>
                </a:solidFill>
                <a:cs typeface="Courier New" panose="02070309020205020404" pitchFamily="49" charset="0"/>
              </a:rPr>
              <a:t> </a:t>
            </a:r>
            <a:r>
              <a:rPr altLang="en-US" sz="3100" dirty="0">
                <a:solidFill>
                  <a:schemeClr val="tx1"/>
                </a:solidFill>
                <a:cs typeface="Courier New" panose="02070309020205020404" pitchFamily="49" charset="0"/>
              </a:rPr>
              <a:t>] { {1,2,3}, {4,5,6}, {7,8,9} }; </a:t>
            </a:r>
          </a:p>
          <a:p>
            <a:pPr lvl="2">
              <a:buFontTx/>
              <a:buNone/>
            </a:pPr>
            <a:endParaRPr altLang="en-US" b="1" dirty="0">
              <a:solidFill>
                <a:schemeClr val="tx1"/>
              </a:solidFill>
              <a:latin typeface="Verdana" panose="020B0604030504040204" pitchFamily="34" charset="0"/>
              <a:cs typeface="Arial" panose="020B0604020202020204" pitchFamily="34" charset="0"/>
            </a:endParaRPr>
          </a:p>
          <a:p>
            <a:pPr>
              <a:buFont typeface="Wingdings" panose="05000000000000000000" pitchFamily="2" charset="2"/>
              <a:buNone/>
            </a:pPr>
            <a:endParaRPr altLang="en-US" dirty="0">
              <a:solidFill>
                <a:schemeClr val="tx1"/>
              </a:solidFill>
              <a:latin typeface="Verdana" panose="020B0604030504040204" pitchFamily="34" charset="0"/>
              <a:cs typeface="Arial" panose="020B0604020202020204" pitchFamily="34" charset="0"/>
            </a:endParaRPr>
          </a:p>
        </p:txBody>
      </p:sp>
      <p:sp>
        <p:nvSpPr>
          <p:cNvPr id="6" name="Title 5">
            <a:extLst>
              <a:ext uri="{FF2B5EF4-FFF2-40B4-BE49-F238E27FC236}">
                <a16:creationId xmlns:a16="http://schemas.microsoft.com/office/drawing/2014/main" id="{F7D87EA9-5234-47F9-A041-9FDAFD6F5D58}"/>
              </a:ext>
            </a:extLst>
          </p:cNvPr>
          <p:cNvSpPr>
            <a:spLocks noGrp="1"/>
          </p:cNvSpPr>
          <p:nvPr>
            <p:ph type="title"/>
          </p:nvPr>
        </p:nvSpPr>
        <p:spPr/>
        <p:txBody>
          <a:bodyPr/>
          <a:lstStyle/>
          <a:p>
            <a:r>
              <a:rPr lang="en-IN" dirty="0"/>
              <a:t>TWO DIMENSIONAL - ARRAY</a:t>
            </a:r>
          </a:p>
        </p:txBody>
      </p:sp>
    </p:spTree>
    <p:extLst>
      <p:ext uri="{BB962C8B-B14F-4D97-AF65-F5344CB8AC3E}">
        <p14:creationId xmlns:p14="http://schemas.microsoft.com/office/powerpoint/2010/main" val="2818456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ChangeArrowheads="1"/>
          </p:cNvSpPr>
          <p:nvPr>
            <p:ph idx="1"/>
          </p:nvPr>
        </p:nvSpPr>
        <p:spPr/>
        <p:txBody>
          <a:bodyPr>
            <a:noAutofit/>
          </a:bodyPr>
          <a:lstStyle/>
          <a:p>
            <a:r>
              <a:rPr altLang="en-US" dirty="0"/>
              <a:t>You can initialize the row dimension without initializing the columns but not vice versa</a:t>
            </a:r>
            <a:r>
              <a:rPr lang="en-IN" altLang="en-US" dirty="0"/>
              <a:t>.</a:t>
            </a:r>
            <a:endParaRPr altLang="en-US" dirty="0"/>
          </a:p>
          <a:p>
            <a:pPr lvl="2">
              <a:lnSpc>
                <a:spcPct val="150000"/>
              </a:lnSpc>
              <a:buFontTx/>
              <a:buNone/>
            </a:pPr>
            <a:r>
              <a:rPr altLang="en-US" sz="2800" dirty="0" err="1"/>
              <a:t>int</a:t>
            </a:r>
            <a:r>
              <a:rPr altLang="en-US" sz="2800" dirty="0"/>
              <a:t>[][] x = new </a:t>
            </a:r>
            <a:r>
              <a:rPr altLang="en-US" sz="2800" dirty="0" err="1"/>
              <a:t>int</a:t>
            </a:r>
            <a:r>
              <a:rPr altLang="en-US" sz="2800" dirty="0"/>
              <a:t>[3][]; </a:t>
            </a:r>
          </a:p>
          <a:p>
            <a:pPr lvl="2">
              <a:lnSpc>
                <a:spcPct val="150000"/>
              </a:lnSpc>
              <a:buFont typeface="Arial" panose="020B0604020202020204" pitchFamily="34" charset="0"/>
              <a:buNone/>
            </a:pPr>
            <a:r>
              <a:rPr altLang="en-US" sz="2800" dirty="0" err="1"/>
              <a:t>int</a:t>
            </a:r>
            <a:r>
              <a:rPr altLang="en-US" sz="2800" dirty="0"/>
              <a:t>[][] x = new </a:t>
            </a:r>
            <a:r>
              <a:rPr altLang="en-US" sz="2800" dirty="0" err="1"/>
              <a:t>int</a:t>
            </a:r>
            <a:r>
              <a:rPr altLang="en-US" sz="2800" dirty="0"/>
              <a:t>[][3];  //error</a:t>
            </a:r>
          </a:p>
          <a:p>
            <a:pPr>
              <a:lnSpc>
                <a:spcPct val="150000"/>
              </a:lnSpc>
            </a:pPr>
            <a:r>
              <a:rPr altLang="en-US" dirty="0"/>
              <a:t>The length of the columns can vary for each row and initialize number of columns in each row</a:t>
            </a:r>
            <a:r>
              <a:rPr lang="en-IN" altLang="en-US" dirty="0"/>
              <a:t>.</a:t>
            </a:r>
            <a:endParaRPr altLang="en-US" dirty="0"/>
          </a:p>
          <a:p>
            <a:r>
              <a:rPr altLang="en-US" dirty="0"/>
              <a:t>Ex1:</a:t>
            </a:r>
          </a:p>
          <a:p>
            <a:pPr lvl="2">
              <a:buFont typeface="Arial" panose="020B0604020202020204" pitchFamily="34" charset="0"/>
              <a:buNone/>
            </a:pPr>
            <a:r>
              <a:rPr lang="en-IN" altLang="en-US" sz="2800" dirty="0"/>
              <a:t>		</a:t>
            </a:r>
            <a:r>
              <a:rPr altLang="en-US" sz="2800" dirty="0" err="1"/>
              <a:t>int</a:t>
            </a:r>
            <a:r>
              <a:rPr altLang="en-US" sz="2800" dirty="0"/>
              <a:t> [][]x = new </a:t>
            </a:r>
            <a:r>
              <a:rPr altLang="en-US" sz="2800" dirty="0" err="1"/>
              <a:t>int</a:t>
            </a:r>
            <a:r>
              <a:rPr altLang="en-US" sz="2800" dirty="0"/>
              <a:t> [2][];             </a:t>
            </a:r>
          </a:p>
          <a:p>
            <a:pPr lvl="2">
              <a:buFont typeface="Arial" panose="020B0604020202020204" pitchFamily="34" charset="0"/>
              <a:buNone/>
            </a:pPr>
            <a:r>
              <a:rPr lang="en-IN" altLang="en-US" sz="2800" dirty="0"/>
              <a:t>		</a:t>
            </a:r>
            <a:r>
              <a:rPr altLang="en-US" sz="2800" dirty="0"/>
              <a:t>x[0] = new int[</a:t>
            </a:r>
            <a:r>
              <a:rPr lang="en-US" altLang="en-US" sz="2800" dirty="0"/>
              <a:t>4</a:t>
            </a:r>
            <a:r>
              <a:rPr altLang="en-US" sz="2800" dirty="0"/>
              <a:t>];</a:t>
            </a:r>
          </a:p>
          <a:p>
            <a:pPr lvl="2">
              <a:buFont typeface="Arial" panose="020B0604020202020204" pitchFamily="34" charset="0"/>
              <a:buNone/>
            </a:pPr>
            <a:r>
              <a:rPr lang="en-IN" altLang="en-US" sz="2800" dirty="0"/>
              <a:t>		</a:t>
            </a:r>
            <a:r>
              <a:rPr altLang="en-US" sz="2800" dirty="0"/>
              <a:t>x[1] = new </a:t>
            </a:r>
            <a:r>
              <a:rPr altLang="en-US" sz="2800" dirty="0" err="1"/>
              <a:t>int</a:t>
            </a:r>
            <a:r>
              <a:rPr altLang="en-US" sz="2800" dirty="0"/>
              <a:t> [3];</a:t>
            </a:r>
          </a:p>
        </p:txBody>
      </p:sp>
      <p:sp>
        <p:nvSpPr>
          <p:cNvPr id="120836" name="Line 10"/>
          <p:cNvSpPr>
            <a:spLocks noChangeShapeType="1"/>
          </p:cNvSpPr>
          <p:nvPr/>
        </p:nvSpPr>
        <p:spPr bwMode="auto">
          <a:xfrm>
            <a:off x="8877300" y="4635501"/>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grpSp>
        <p:nvGrpSpPr>
          <p:cNvPr id="120837" name="Group 34"/>
          <p:cNvGrpSpPr>
            <a:grpSpLocks/>
          </p:cNvGrpSpPr>
          <p:nvPr/>
        </p:nvGrpSpPr>
        <p:grpSpPr bwMode="auto">
          <a:xfrm>
            <a:off x="6934201" y="4635500"/>
            <a:ext cx="2809875" cy="827088"/>
            <a:chOff x="4965700" y="3086100"/>
            <a:chExt cx="2809875" cy="827088"/>
          </a:xfrm>
        </p:grpSpPr>
        <p:sp>
          <p:nvSpPr>
            <p:cNvPr id="120838" name="Rectangle 4"/>
            <p:cNvSpPr>
              <a:spLocks noChangeArrowheads="1"/>
            </p:cNvSpPr>
            <p:nvPr/>
          </p:nvSpPr>
          <p:spPr bwMode="auto">
            <a:xfrm>
              <a:off x="5270500" y="3086100"/>
              <a:ext cx="449263" cy="3698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0</a:t>
              </a:r>
            </a:p>
          </p:txBody>
        </p:sp>
        <p:sp>
          <p:nvSpPr>
            <p:cNvPr id="120839" name="Rectangle 5"/>
            <p:cNvSpPr>
              <a:spLocks noChangeArrowheads="1"/>
            </p:cNvSpPr>
            <p:nvPr/>
          </p:nvSpPr>
          <p:spPr bwMode="auto">
            <a:xfrm>
              <a:off x="5270500" y="3524250"/>
              <a:ext cx="449263" cy="369888"/>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eaLnBrk="1" hangingPunct="1">
                <a:spcBef>
                  <a:spcPct val="0"/>
                </a:spcBef>
                <a:buFontTx/>
                <a:buNone/>
              </a:pPr>
              <a:r>
                <a:rPr lang="en-US" altLang="en-US" sz="180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1</a:t>
              </a:r>
            </a:p>
          </p:txBody>
        </p:sp>
        <p:sp>
          <p:nvSpPr>
            <p:cNvPr id="120840" name="Text Box 7"/>
            <p:cNvSpPr txBox="1">
              <a:spLocks noChangeArrowheads="1"/>
            </p:cNvSpPr>
            <p:nvPr/>
          </p:nvSpPr>
          <p:spPr bwMode="auto">
            <a:xfrm>
              <a:off x="4965700" y="3086100"/>
              <a:ext cx="3063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rgbClr val="993300"/>
                  </a:solidFill>
                  <a:latin typeface="Georgia" panose="02040502050405020303" pitchFamily="18" charset="0"/>
                  <a:ea typeface="Arial Unicode MS" panose="020B0604020202020204" pitchFamily="34" charset="-128"/>
                  <a:cs typeface="Arial Unicode MS" panose="020B0604020202020204" pitchFamily="34" charset="-128"/>
                </a:rPr>
                <a:t>x</a:t>
              </a:r>
            </a:p>
          </p:txBody>
        </p:sp>
        <p:sp>
          <p:nvSpPr>
            <p:cNvPr id="120841" name="Rectangle 8"/>
            <p:cNvSpPr>
              <a:spLocks noChangeArrowheads="1"/>
            </p:cNvSpPr>
            <p:nvPr/>
          </p:nvSpPr>
          <p:spPr bwMode="auto">
            <a:xfrm>
              <a:off x="6108700" y="3086100"/>
              <a:ext cx="1666875" cy="369888"/>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0      0     0    0</a:t>
              </a:r>
            </a:p>
          </p:txBody>
        </p:sp>
        <p:sp>
          <p:nvSpPr>
            <p:cNvPr id="120842" name="Line 9"/>
            <p:cNvSpPr>
              <a:spLocks noChangeShapeType="1"/>
            </p:cNvSpPr>
            <p:nvPr/>
          </p:nvSpPr>
          <p:spPr bwMode="auto">
            <a:xfrm>
              <a:off x="6489700" y="3086100"/>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3" name="Line 11"/>
            <p:cNvSpPr>
              <a:spLocks noChangeShapeType="1"/>
            </p:cNvSpPr>
            <p:nvPr/>
          </p:nvSpPr>
          <p:spPr bwMode="auto">
            <a:xfrm>
              <a:off x="7327900" y="3086100"/>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4" name="Line 12"/>
            <p:cNvSpPr>
              <a:spLocks noChangeShapeType="1"/>
            </p:cNvSpPr>
            <p:nvPr/>
          </p:nvSpPr>
          <p:spPr bwMode="auto">
            <a:xfrm>
              <a:off x="5727700" y="3314700"/>
              <a:ext cx="369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120845" name="Rectangle 13"/>
            <p:cNvSpPr>
              <a:spLocks noChangeArrowheads="1"/>
            </p:cNvSpPr>
            <p:nvPr/>
          </p:nvSpPr>
          <p:spPr bwMode="auto">
            <a:xfrm>
              <a:off x="6108700" y="3543300"/>
              <a:ext cx="1196975" cy="369888"/>
            </a:xfrm>
            <a:prstGeom prst="rect">
              <a:avLst/>
            </a:prstGeom>
            <a:noFill/>
            <a:ln w="9525" algn="ctr">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dirty="0">
                  <a:solidFill>
                    <a:schemeClr val="tx1"/>
                  </a:solidFill>
                  <a:latin typeface="Georgia" panose="02040502050405020303" pitchFamily="18" charset="0"/>
                  <a:ea typeface="Arial Unicode MS" panose="020B0604020202020204" pitchFamily="34" charset="-128"/>
                  <a:cs typeface="Arial Unicode MS" panose="020B0604020202020204" pitchFamily="34" charset="-128"/>
                </a:rPr>
                <a:t>0     0     0       </a:t>
              </a:r>
            </a:p>
          </p:txBody>
        </p:sp>
        <p:sp>
          <p:nvSpPr>
            <p:cNvPr id="120846" name="Line 14"/>
            <p:cNvSpPr>
              <a:spLocks noChangeShapeType="1"/>
            </p:cNvSpPr>
            <p:nvPr/>
          </p:nvSpPr>
          <p:spPr bwMode="auto">
            <a:xfrm>
              <a:off x="6489700" y="3543300"/>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7" name="Line 15"/>
            <p:cNvSpPr>
              <a:spLocks noChangeShapeType="1"/>
            </p:cNvSpPr>
            <p:nvPr/>
          </p:nvSpPr>
          <p:spPr bwMode="auto">
            <a:xfrm>
              <a:off x="6969125" y="3552825"/>
              <a:ext cx="0" cy="354013"/>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120848" name="Line 16"/>
            <p:cNvSpPr>
              <a:spLocks noChangeShapeType="1"/>
            </p:cNvSpPr>
            <p:nvPr/>
          </p:nvSpPr>
          <p:spPr bwMode="auto">
            <a:xfrm>
              <a:off x="5727700" y="3771900"/>
              <a:ext cx="3698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grpSp>
      <p:sp>
        <p:nvSpPr>
          <p:cNvPr id="4" name="Title 3">
            <a:extLst>
              <a:ext uri="{FF2B5EF4-FFF2-40B4-BE49-F238E27FC236}">
                <a16:creationId xmlns:a16="http://schemas.microsoft.com/office/drawing/2014/main" id="{AA7ADA0C-E5E0-4D6A-9046-D949F3FFE5D6}"/>
              </a:ext>
            </a:extLst>
          </p:cNvPr>
          <p:cNvSpPr>
            <a:spLocks noGrp="1"/>
          </p:cNvSpPr>
          <p:nvPr>
            <p:ph type="title"/>
          </p:nvPr>
        </p:nvSpPr>
        <p:spPr/>
        <p:txBody>
          <a:bodyPr/>
          <a:lstStyle/>
          <a:p>
            <a:r>
              <a:rPr lang="en-IN" dirty="0"/>
              <a:t>TWO DIMENSIONAL ARRAY CONTD….</a:t>
            </a:r>
          </a:p>
        </p:txBody>
      </p:sp>
    </p:spTree>
    <p:extLst>
      <p:ext uri="{BB962C8B-B14F-4D97-AF65-F5344CB8AC3E}">
        <p14:creationId xmlns:p14="http://schemas.microsoft.com/office/powerpoint/2010/main" val="37279160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3" name="Content Placeholder 3" descr="Picture1.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14260" y="3008997"/>
            <a:ext cx="3297663" cy="1328818"/>
          </a:xfrm>
        </p:spPr>
      </p:pic>
      <p:sp>
        <p:nvSpPr>
          <p:cNvPr id="108548" name="Rectangle 4"/>
          <p:cNvSpPr>
            <a:spLocks noChangeArrowheads="1"/>
          </p:cNvSpPr>
          <p:nvPr/>
        </p:nvSpPr>
        <p:spPr bwMode="auto">
          <a:xfrm>
            <a:off x="812830" y="1716335"/>
            <a:ext cx="5101430" cy="2621480"/>
          </a:xfrm>
          <a:prstGeom prst="rect">
            <a:avLst/>
          </a:prstGeom>
          <a:noFill/>
          <a:ln w="9525">
            <a:noFill/>
            <a:miter lim="800000"/>
            <a:headEnd/>
            <a:tailEnd/>
          </a:ln>
        </p:spPr>
        <p:txBody>
          <a:bodyPr wrap="square">
            <a:spAutoFit/>
          </a:bodyPr>
          <a:lstStyle/>
          <a:p>
            <a:pPr eaLnBrk="1" hangingPunct="1">
              <a:defRPr/>
            </a:pPr>
            <a:r>
              <a:rPr lang="en-US" dirty="0">
                <a:cs typeface="Arial" charset="0"/>
              </a:rPr>
              <a:t>Ex2:</a:t>
            </a:r>
            <a:endParaRPr lang="en-US" dirty="0">
              <a:cs typeface="Courier New" pitchFamily="49" charset="0"/>
            </a:endParaRPr>
          </a:p>
          <a:p>
            <a:pPr lvl="2" eaLnBrk="1" hangingPunct="1">
              <a:lnSpc>
                <a:spcPct val="150000"/>
              </a:lnSpc>
              <a:defRPr/>
            </a:pP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 ]x = new int [3][ ];</a:t>
            </a:r>
          </a:p>
          <a:p>
            <a:pPr lvl="2" eaLnBrk="1" hangingPunct="1">
              <a:lnSpc>
                <a:spcPct val="150000"/>
              </a:lnSpc>
              <a:defRPr/>
            </a:pPr>
            <a:r>
              <a:rPr lang="en-US" sz="2400" dirty="0">
                <a:latin typeface="Calibri" panose="020F0502020204030204" pitchFamily="34" charset="0"/>
                <a:cs typeface="Calibri" panose="020F0502020204030204" pitchFamily="34" charset="0"/>
              </a:rPr>
              <a:t>x[0] = new </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0,1,2,3 };</a:t>
            </a:r>
          </a:p>
          <a:p>
            <a:pPr lvl="2" eaLnBrk="1" hangingPunct="1">
              <a:lnSpc>
                <a:spcPct val="150000"/>
              </a:lnSpc>
              <a:defRPr/>
            </a:pPr>
            <a:r>
              <a:rPr lang="en-US" sz="2400" dirty="0">
                <a:latin typeface="Calibri" panose="020F0502020204030204" pitchFamily="34" charset="0"/>
                <a:cs typeface="Calibri" panose="020F0502020204030204" pitchFamily="34" charset="0"/>
              </a:rPr>
              <a:t>x[1] = new </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 0,1,2 };</a:t>
            </a:r>
          </a:p>
          <a:p>
            <a:pPr lvl="2" eaLnBrk="1" hangingPunct="1">
              <a:lnSpc>
                <a:spcPct val="150000"/>
              </a:lnSpc>
              <a:defRPr/>
            </a:pPr>
            <a:r>
              <a:rPr lang="en-US" sz="2400" dirty="0">
                <a:latin typeface="Calibri" panose="020F0502020204030204" pitchFamily="34" charset="0"/>
                <a:cs typeface="Calibri" panose="020F0502020204030204" pitchFamily="34" charset="0"/>
              </a:rPr>
              <a:t>x[2] = new </a:t>
            </a:r>
            <a:r>
              <a:rPr lang="en-US" sz="2400" dirty="0" err="1">
                <a:latin typeface="Calibri" panose="020F0502020204030204" pitchFamily="34" charset="0"/>
                <a:cs typeface="Calibri" panose="020F0502020204030204" pitchFamily="34" charset="0"/>
              </a:rPr>
              <a:t>int</a:t>
            </a:r>
            <a:r>
              <a:rPr lang="en-US" sz="2400" dirty="0">
                <a:latin typeface="Calibri" panose="020F0502020204030204" pitchFamily="34" charset="0"/>
                <a:cs typeface="Calibri" panose="020F0502020204030204" pitchFamily="34" charset="0"/>
              </a:rPr>
              <a:t>[ ]{ 0,1,2,3,4 };</a:t>
            </a:r>
          </a:p>
        </p:txBody>
      </p:sp>
      <p:sp>
        <p:nvSpPr>
          <p:cNvPr id="4" name="Title 3">
            <a:extLst>
              <a:ext uri="{FF2B5EF4-FFF2-40B4-BE49-F238E27FC236}">
                <a16:creationId xmlns:a16="http://schemas.microsoft.com/office/drawing/2014/main" id="{3E0763AD-F1D2-4B32-A0C1-CA29C1648D9D}"/>
              </a:ext>
            </a:extLst>
          </p:cNvPr>
          <p:cNvSpPr>
            <a:spLocks noGrp="1"/>
          </p:cNvSpPr>
          <p:nvPr>
            <p:ph type="title"/>
          </p:nvPr>
        </p:nvSpPr>
        <p:spPr/>
        <p:txBody>
          <a:bodyPr/>
          <a:lstStyle/>
          <a:p>
            <a:r>
              <a:rPr lang="en-IN" dirty="0"/>
              <a:t>TWO DIMENSIONAL ARRAY CONTD….</a:t>
            </a:r>
          </a:p>
        </p:txBody>
      </p:sp>
    </p:spTree>
    <p:extLst>
      <p:ext uri="{BB962C8B-B14F-4D97-AF65-F5344CB8AC3E}">
        <p14:creationId xmlns:p14="http://schemas.microsoft.com/office/powerpoint/2010/main" val="27361155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14AFDD56-69E3-4CCD-8505-BA7A984035DD}"/>
              </a:ext>
            </a:extLst>
          </p:cNvPr>
          <p:cNvPicPr>
            <a:picLocks noGrp="1" noChangeAspect="1"/>
          </p:cNvPicPr>
          <p:nvPr>
            <p:ph idx="1"/>
          </p:nvPr>
        </p:nvPicPr>
        <p:blipFill>
          <a:blip r:embed="rId3"/>
          <a:stretch>
            <a:fillRect/>
          </a:stretch>
        </p:blipFill>
        <p:spPr>
          <a:xfrm>
            <a:off x="379199" y="1235783"/>
            <a:ext cx="10050262" cy="4562030"/>
          </a:xfrm>
          <a:prstGeom prst="rect">
            <a:avLst/>
          </a:prstGeom>
        </p:spPr>
      </p:pic>
      <p:sp>
        <p:nvSpPr>
          <p:cNvPr id="5" name="Title 4">
            <a:extLst>
              <a:ext uri="{FF2B5EF4-FFF2-40B4-BE49-F238E27FC236}">
                <a16:creationId xmlns:a16="http://schemas.microsoft.com/office/drawing/2014/main" id="{74DF1F80-E425-4A1C-AE71-1DAEDB3EA75E}"/>
              </a:ext>
            </a:extLst>
          </p:cNvPr>
          <p:cNvSpPr>
            <a:spLocks noGrp="1"/>
          </p:cNvSpPr>
          <p:nvPr>
            <p:ph type="title"/>
          </p:nvPr>
        </p:nvSpPr>
        <p:spPr/>
        <p:txBody>
          <a:bodyPr/>
          <a:lstStyle/>
          <a:p>
            <a:r>
              <a:rPr lang="en-IN" dirty="0"/>
              <a:t>TWO DIMENSIONAL ARRAY - EXAMPLE</a:t>
            </a:r>
          </a:p>
        </p:txBody>
      </p:sp>
    </p:spTree>
    <p:extLst>
      <p:ext uri="{BB962C8B-B14F-4D97-AF65-F5344CB8AC3E}">
        <p14:creationId xmlns:p14="http://schemas.microsoft.com/office/powerpoint/2010/main" val="1767404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idx="1"/>
          </p:nvPr>
        </p:nvSpPr>
        <p:spPr/>
        <p:txBody>
          <a:bodyPr/>
          <a:lstStyle/>
          <a:p>
            <a:pPr eaLnBrk="1" hangingPunct="1">
              <a:buFont typeface="Arial" charset="0"/>
              <a:buChar char="•"/>
              <a:defRPr/>
            </a:pPr>
            <a:r>
              <a:rPr sz="2400" dirty="0">
                <a:cs typeface="Arial" charset="0"/>
              </a:rPr>
              <a:t>Select which of the following are valid array definition</a:t>
            </a:r>
          </a:p>
          <a:p>
            <a:pPr marL="457200" indent="-457200">
              <a:buFont typeface="+mj-lt"/>
              <a:buAutoNum type="arabicPeriod"/>
              <a:defRPr/>
            </a:pPr>
            <a:endParaRPr sz="2400" dirty="0">
              <a:cs typeface="Arial" charset="0"/>
            </a:endParaRPr>
          </a:p>
          <a:p>
            <a:pPr marL="457200" indent="-457200">
              <a:buFont typeface="+mj-lt"/>
              <a:buAutoNum type="arabicPeriod"/>
              <a:defRPr/>
            </a:pPr>
            <a:r>
              <a:rPr sz="2400" b="1" dirty="0" err="1">
                <a:cs typeface="Arial" charset="0"/>
              </a:rPr>
              <a:t>int</a:t>
            </a:r>
            <a:r>
              <a:rPr sz="2400" b="1" dirty="0">
                <a:cs typeface="Arial" charset="0"/>
              </a:rPr>
              <a:t>[</a:t>
            </a:r>
            <a:r>
              <a:rPr lang="en-IN" sz="2400" b="1" dirty="0">
                <a:cs typeface="Arial" charset="0"/>
              </a:rPr>
              <a:t> </a:t>
            </a:r>
            <a:r>
              <a:rPr sz="2400" b="1" dirty="0">
                <a:cs typeface="Arial" charset="0"/>
              </a:rPr>
              <a:t>] a;</a:t>
            </a:r>
          </a:p>
          <a:p>
            <a:pPr marL="457200" indent="-457200">
              <a:buNone/>
              <a:defRPr/>
            </a:pPr>
            <a:r>
              <a:rPr sz="2400" b="1" dirty="0">
                <a:cs typeface="Arial" charset="0"/>
              </a:rPr>
              <a:t>	a = new </a:t>
            </a:r>
            <a:r>
              <a:rPr sz="2400" b="1" dirty="0" err="1">
                <a:cs typeface="Arial" charset="0"/>
              </a:rPr>
              <a:t>int</a:t>
            </a:r>
            <a:r>
              <a:rPr sz="2400" b="1" dirty="0">
                <a:cs typeface="Arial" charset="0"/>
              </a:rPr>
              <a:t>[5];</a:t>
            </a:r>
          </a:p>
          <a:p>
            <a:pPr marL="457200" indent="-457200">
              <a:buFont typeface="+mj-lt"/>
              <a:buAutoNum type="arabicPeriod" startAt="2"/>
              <a:defRPr/>
            </a:pPr>
            <a:r>
              <a:rPr sz="2400" b="1" dirty="0" err="1">
                <a:cs typeface="Arial" charset="0"/>
              </a:rPr>
              <a:t>int</a:t>
            </a:r>
            <a:r>
              <a:rPr sz="2400" b="1" dirty="0">
                <a:cs typeface="Arial" charset="0"/>
              </a:rPr>
              <a:t> a[</a:t>
            </a:r>
            <a:r>
              <a:rPr lang="en-IN" sz="2400" b="1" dirty="0">
                <a:cs typeface="Arial" charset="0"/>
              </a:rPr>
              <a:t> </a:t>
            </a:r>
            <a:r>
              <a:rPr sz="2400" b="1" dirty="0">
                <a:cs typeface="Arial" charset="0"/>
              </a:rPr>
              <a:t>] = new </a:t>
            </a:r>
            <a:r>
              <a:rPr sz="2400" b="1" dirty="0" err="1">
                <a:cs typeface="Arial" charset="0"/>
              </a:rPr>
              <a:t>int</a:t>
            </a:r>
            <a:r>
              <a:rPr sz="2400" b="1" dirty="0">
                <a:cs typeface="Arial" charset="0"/>
              </a:rPr>
              <a:t>[5]</a:t>
            </a:r>
            <a:r>
              <a:rPr lang="en-IN" sz="2400" b="1" dirty="0">
                <a:cs typeface="Arial" charset="0"/>
              </a:rPr>
              <a:t>;</a:t>
            </a:r>
            <a:endParaRPr sz="2400" b="1" dirty="0">
              <a:cs typeface="Arial" charset="0"/>
            </a:endParaRPr>
          </a:p>
          <a:p>
            <a:pPr marL="457200" indent="-457200">
              <a:buFont typeface="+mj-lt"/>
              <a:buAutoNum type="arabicPeriod" startAt="2"/>
              <a:defRPr/>
            </a:pPr>
            <a:r>
              <a:rPr sz="2400" dirty="0" err="1">
                <a:cs typeface="Arial" charset="0"/>
              </a:rPr>
              <a:t>int</a:t>
            </a:r>
            <a:r>
              <a:rPr sz="2400" dirty="0">
                <a:cs typeface="Arial" charset="0"/>
              </a:rPr>
              <a:t> a[5] = new </a:t>
            </a:r>
            <a:r>
              <a:rPr sz="2400" dirty="0" err="1">
                <a:cs typeface="Arial" charset="0"/>
              </a:rPr>
              <a:t>int</a:t>
            </a:r>
            <a:r>
              <a:rPr sz="2400" dirty="0">
                <a:cs typeface="Arial" charset="0"/>
              </a:rPr>
              <a:t>[5];</a:t>
            </a:r>
          </a:p>
          <a:p>
            <a:pPr marL="457200" indent="-457200">
              <a:buFont typeface="+mj-lt"/>
              <a:buAutoNum type="arabicPeriod" startAt="2"/>
              <a:defRPr/>
            </a:pPr>
            <a:r>
              <a:rPr sz="2400" b="1" dirty="0" err="1">
                <a:cs typeface="Arial" charset="0"/>
              </a:rPr>
              <a:t>int</a:t>
            </a:r>
            <a:r>
              <a:rPr sz="2400" b="1" dirty="0">
                <a:cs typeface="Arial" charset="0"/>
              </a:rPr>
              <a:t> a[</a:t>
            </a:r>
            <a:r>
              <a:rPr lang="en-IN" sz="2400" b="1" dirty="0">
                <a:cs typeface="Arial" charset="0"/>
              </a:rPr>
              <a:t> </a:t>
            </a:r>
            <a:r>
              <a:rPr sz="2400" b="1" dirty="0">
                <a:cs typeface="Arial" charset="0"/>
              </a:rPr>
              <a:t>] = {1,2,3};</a:t>
            </a:r>
          </a:p>
          <a:p>
            <a:pPr marL="457200" indent="-457200">
              <a:buFont typeface="+mj-lt"/>
              <a:buAutoNum type="arabicPeriod" startAt="2"/>
              <a:defRPr/>
            </a:pPr>
            <a:r>
              <a:rPr sz="2400" b="1" dirty="0" err="1">
                <a:cs typeface="Arial" charset="0"/>
              </a:rPr>
              <a:t>int</a:t>
            </a:r>
            <a:r>
              <a:rPr sz="2400" b="1" dirty="0">
                <a:cs typeface="Arial" charset="0"/>
              </a:rPr>
              <a:t>[</a:t>
            </a:r>
            <a:r>
              <a:rPr lang="en-IN" sz="2400" b="1" dirty="0">
                <a:cs typeface="Arial" charset="0"/>
              </a:rPr>
              <a:t> </a:t>
            </a:r>
            <a:r>
              <a:rPr sz="2400" b="1" dirty="0">
                <a:cs typeface="Arial" charset="0"/>
              </a:rPr>
              <a:t>] a = new </a:t>
            </a:r>
            <a:r>
              <a:rPr sz="2400" b="1" dirty="0" err="1">
                <a:cs typeface="Arial" charset="0"/>
              </a:rPr>
              <a:t>int</a:t>
            </a:r>
            <a:r>
              <a:rPr sz="2400" b="1" dirty="0">
                <a:cs typeface="Arial" charset="0"/>
              </a:rPr>
              <a:t>[</a:t>
            </a:r>
            <a:r>
              <a:rPr lang="en-IN" sz="2400" b="1" dirty="0">
                <a:cs typeface="Arial" charset="0"/>
              </a:rPr>
              <a:t> </a:t>
            </a:r>
            <a:r>
              <a:rPr sz="2400" b="1" dirty="0">
                <a:cs typeface="Arial" charset="0"/>
              </a:rPr>
              <a:t>]{1,2,3};</a:t>
            </a:r>
          </a:p>
          <a:p>
            <a:pPr marL="457200" indent="-457200">
              <a:buFont typeface="+mj-lt"/>
              <a:buAutoNum type="arabicPeriod" startAt="2"/>
              <a:defRPr/>
            </a:pPr>
            <a:r>
              <a:rPr sz="2400" dirty="0" err="1">
                <a:cs typeface="Arial" charset="0"/>
              </a:rPr>
              <a:t>int</a:t>
            </a:r>
            <a:r>
              <a:rPr sz="2400" dirty="0">
                <a:cs typeface="Arial" charset="0"/>
              </a:rPr>
              <a:t>[</a:t>
            </a:r>
            <a:r>
              <a:rPr lang="en-IN" sz="2400" dirty="0">
                <a:cs typeface="Arial" charset="0"/>
              </a:rPr>
              <a:t> </a:t>
            </a:r>
            <a:r>
              <a:rPr sz="2400" dirty="0">
                <a:cs typeface="Arial" charset="0"/>
              </a:rPr>
              <a:t>] a = new </a:t>
            </a:r>
            <a:r>
              <a:rPr sz="2400" dirty="0" err="1">
                <a:cs typeface="Arial" charset="0"/>
              </a:rPr>
              <a:t>int</a:t>
            </a:r>
            <a:r>
              <a:rPr sz="2400" dirty="0">
                <a:cs typeface="Arial" charset="0"/>
              </a:rPr>
              <a:t>[5]{1,2,3,4};</a:t>
            </a:r>
          </a:p>
          <a:p>
            <a:pPr marL="457200" indent="-457200">
              <a:buFont typeface="+mj-lt"/>
              <a:buAutoNum type="arabicPeriod" startAt="2"/>
              <a:defRPr/>
            </a:pPr>
            <a:endParaRPr sz="2200" dirty="0">
              <a:cs typeface="Arial" charset="0"/>
            </a:endParaRPr>
          </a:p>
        </p:txBody>
      </p:sp>
      <p:sp>
        <p:nvSpPr>
          <p:cNvPr id="4" name="Title 3">
            <a:extLst>
              <a:ext uri="{FF2B5EF4-FFF2-40B4-BE49-F238E27FC236}">
                <a16:creationId xmlns:a16="http://schemas.microsoft.com/office/drawing/2014/main" id="{617BC909-E424-46DC-995B-2B5AF171EE1E}"/>
              </a:ext>
            </a:extLst>
          </p:cNvPr>
          <p:cNvSpPr>
            <a:spLocks noGrp="1"/>
          </p:cNvSpPr>
          <p:nvPr>
            <p:ph type="title"/>
          </p:nvPr>
        </p:nvSpPr>
        <p:spPr/>
        <p:txBody>
          <a:bodyPr/>
          <a:lstStyle/>
          <a:p>
            <a:r>
              <a:rPr lang="en-IN" dirty="0"/>
              <a:t>QUIZ</a:t>
            </a:r>
          </a:p>
        </p:txBody>
      </p:sp>
    </p:spTree>
    <p:extLst>
      <p:ext uri="{BB962C8B-B14F-4D97-AF65-F5344CB8AC3E}">
        <p14:creationId xmlns:p14="http://schemas.microsoft.com/office/powerpoint/2010/main" val="18311332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3"/>
          <p:cNvSpPr>
            <a:spLocks noGrp="1"/>
          </p:cNvSpPr>
          <p:nvPr>
            <p:ph idx="1"/>
          </p:nvPr>
        </p:nvSpPr>
        <p:spPr/>
        <p:txBody>
          <a:bodyPr/>
          <a:lstStyle/>
          <a:p>
            <a:pPr eaLnBrk="1" hangingPunct="1"/>
            <a:endParaRPr altLang="en-US" sz="2400" dirty="0">
              <a:cs typeface="Arial" panose="020B0604020202020204" pitchFamily="34" charset="0"/>
            </a:endParaRPr>
          </a:p>
          <a:p>
            <a:pPr eaLnBrk="1" hangingPunct="1"/>
            <a:r>
              <a:rPr altLang="en-US" sz="2400" b="1" dirty="0">
                <a:cs typeface="Arial" panose="020B0604020202020204" pitchFamily="34" charset="0"/>
              </a:rPr>
              <a:t>Predict the output</a:t>
            </a:r>
          </a:p>
          <a:p>
            <a:pPr eaLnBrk="1" hangingPunct="1">
              <a:buFont typeface="Arial" panose="020B0604020202020204" pitchFamily="34" charset="0"/>
              <a:buNone/>
            </a:pPr>
            <a:r>
              <a:rPr altLang="en-US" sz="2400" dirty="0">
                <a:cs typeface="Calibri Light" panose="020F0302020204030204" pitchFamily="34" charset="0"/>
              </a:rPr>
              <a:t>class Sample{</a:t>
            </a:r>
          </a:p>
          <a:p>
            <a:pPr eaLnBrk="1" hangingPunct="1">
              <a:buFont typeface="Arial" panose="020B0604020202020204" pitchFamily="34" charset="0"/>
              <a:buNone/>
            </a:pPr>
            <a:r>
              <a:rPr altLang="en-US" sz="2400" dirty="0">
                <a:cs typeface="Calibri Light" panose="020F0302020204030204" pitchFamily="34" charset="0"/>
              </a:rPr>
              <a:t>		public static void main(String[</a:t>
            </a:r>
            <a:r>
              <a:rPr lang="en-IN" altLang="en-US" sz="2400" dirty="0">
                <a:cs typeface="Calibri Light" panose="020F0302020204030204" pitchFamily="34" charset="0"/>
              </a:rPr>
              <a:t> </a:t>
            </a:r>
            <a:r>
              <a:rPr altLang="en-US" sz="2400" dirty="0">
                <a:cs typeface="Calibri Light" panose="020F0302020204030204" pitchFamily="34" charset="0"/>
              </a:rPr>
              <a:t>] </a:t>
            </a:r>
            <a:r>
              <a:rPr altLang="en-US" sz="2400" dirty="0" err="1">
                <a:cs typeface="Calibri Light" panose="020F0302020204030204" pitchFamily="34" charset="0"/>
              </a:rPr>
              <a:t>args</a:t>
            </a:r>
            <a:r>
              <a:rPr altLang="en-US" sz="2400" dirty="0">
                <a:cs typeface="Calibri Light" panose="020F0302020204030204" pitchFamily="34" charset="0"/>
              </a:rPr>
              <a:t>){</a:t>
            </a:r>
          </a:p>
          <a:p>
            <a:pPr eaLnBrk="1" hangingPunct="1">
              <a:buFont typeface="Arial" panose="020B0604020202020204" pitchFamily="34" charset="0"/>
              <a:buNone/>
            </a:pPr>
            <a:r>
              <a:rPr altLang="en-US" sz="2400" dirty="0">
                <a:cs typeface="Calibri Light" panose="020F0302020204030204" pitchFamily="34" charset="0"/>
              </a:rPr>
              <a:t>		</a:t>
            </a:r>
            <a:r>
              <a:rPr altLang="en-US" sz="2400" dirty="0" err="1">
                <a:cs typeface="Calibri Light" panose="020F0302020204030204" pitchFamily="34" charset="0"/>
              </a:rPr>
              <a:t>int</a:t>
            </a:r>
            <a:r>
              <a:rPr altLang="en-US" sz="2400" dirty="0">
                <a:cs typeface="Calibri Light" panose="020F0302020204030204" pitchFamily="34" charset="0"/>
              </a:rPr>
              <a:t>[</a:t>
            </a:r>
            <a:r>
              <a:rPr lang="en-IN" altLang="en-US" sz="2400" dirty="0">
                <a:cs typeface="Calibri Light" panose="020F0302020204030204" pitchFamily="34" charset="0"/>
              </a:rPr>
              <a:t> </a:t>
            </a:r>
            <a:r>
              <a:rPr altLang="en-US" sz="2400" dirty="0">
                <a:cs typeface="Calibri Light" panose="020F0302020204030204" pitchFamily="34" charset="0"/>
              </a:rPr>
              <a:t>] a = new </a:t>
            </a:r>
            <a:r>
              <a:rPr altLang="en-US" sz="2400" dirty="0" err="1">
                <a:cs typeface="Calibri Light" panose="020F0302020204030204" pitchFamily="34" charset="0"/>
              </a:rPr>
              <a:t>int</a:t>
            </a:r>
            <a:r>
              <a:rPr altLang="en-US" sz="2400" dirty="0">
                <a:cs typeface="Calibri Light" panose="020F0302020204030204" pitchFamily="34" charset="0"/>
              </a:rPr>
              <a:t>[5]{1,2,3};</a:t>
            </a:r>
          </a:p>
          <a:p>
            <a:pPr eaLnBrk="1" hangingPunct="1">
              <a:buFont typeface="Arial" panose="020B0604020202020204" pitchFamily="34" charset="0"/>
              <a:buNone/>
            </a:pPr>
            <a:r>
              <a:rPr altLang="en-US" sz="2400" dirty="0">
                <a:cs typeface="Calibri Light" panose="020F0302020204030204" pitchFamily="34" charset="0"/>
              </a:rPr>
              <a:t>	  </a:t>
            </a:r>
            <a:r>
              <a:rPr lang="en-IN" altLang="en-US" sz="2400" dirty="0">
                <a:cs typeface="Calibri Light" panose="020F0302020204030204" pitchFamily="34" charset="0"/>
              </a:rPr>
              <a:t>	</a:t>
            </a:r>
            <a:r>
              <a:rPr altLang="en-US" sz="2400" dirty="0">
                <a:cs typeface="Calibri Light" panose="020F0302020204030204" pitchFamily="34" charset="0"/>
              </a:rPr>
              <a:t>for(</a:t>
            </a:r>
            <a:r>
              <a:rPr altLang="en-US" sz="2400" dirty="0" err="1">
                <a:cs typeface="Calibri Light" panose="020F0302020204030204" pitchFamily="34" charset="0"/>
              </a:rPr>
              <a:t>int</a:t>
            </a:r>
            <a:r>
              <a:rPr altLang="en-US" sz="2400" dirty="0">
                <a:cs typeface="Calibri Light" panose="020F0302020204030204" pitchFamily="34" charset="0"/>
              </a:rPr>
              <a:t> </a:t>
            </a:r>
            <a:r>
              <a:rPr altLang="en-US" sz="2400" dirty="0" err="1">
                <a:cs typeface="Calibri Light" panose="020F0302020204030204" pitchFamily="34" charset="0"/>
              </a:rPr>
              <a:t>i</a:t>
            </a:r>
            <a:r>
              <a:rPr altLang="en-US" sz="2400" dirty="0">
                <a:cs typeface="Calibri Light" panose="020F0302020204030204" pitchFamily="34" charset="0"/>
              </a:rPr>
              <a:t> : a)</a:t>
            </a:r>
            <a:r>
              <a:rPr lang="en-IN" altLang="en-US" sz="2400" dirty="0">
                <a:cs typeface="Calibri Light" panose="020F0302020204030204" pitchFamily="34" charset="0"/>
              </a:rPr>
              <a:t>{</a:t>
            </a:r>
            <a:endParaRPr altLang="en-US" sz="2400" dirty="0">
              <a:cs typeface="Calibri Light" panose="020F0302020204030204" pitchFamily="34" charset="0"/>
            </a:endParaRPr>
          </a:p>
          <a:p>
            <a:pPr eaLnBrk="1" hangingPunct="1">
              <a:buFont typeface="Arial" panose="020B0604020202020204" pitchFamily="34" charset="0"/>
              <a:buNone/>
            </a:pPr>
            <a:r>
              <a:rPr altLang="en-US" sz="2400" dirty="0">
                <a:cs typeface="Calibri Light" panose="020F0302020204030204" pitchFamily="34" charset="0"/>
              </a:rPr>
              <a:t>			</a:t>
            </a:r>
            <a:r>
              <a:rPr altLang="en-US" sz="2400" dirty="0" err="1">
                <a:cs typeface="Calibri Light" panose="020F0302020204030204" pitchFamily="34" charset="0"/>
              </a:rPr>
              <a:t>System.out.println</a:t>
            </a:r>
            <a:r>
              <a:rPr altLang="en-US" sz="2400" dirty="0">
                <a:cs typeface="Calibri Light" panose="020F0302020204030204" pitchFamily="34" charset="0"/>
              </a:rPr>
              <a:t>(</a:t>
            </a:r>
            <a:r>
              <a:rPr altLang="en-US" sz="2400" dirty="0" err="1">
                <a:cs typeface="Calibri Light" panose="020F0302020204030204" pitchFamily="34" charset="0"/>
              </a:rPr>
              <a:t>i</a:t>
            </a:r>
            <a:r>
              <a:rPr altLang="en-US" sz="2400" dirty="0">
                <a:cs typeface="Calibri Light" panose="020F0302020204030204" pitchFamily="34" charset="0"/>
              </a:rPr>
              <a:t>);		</a:t>
            </a:r>
            <a:endParaRPr lang="en-IN" altLang="en-US" sz="2400" dirty="0">
              <a:cs typeface="Calibri Light" panose="020F0302020204030204" pitchFamily="34" charset="0"/>
            </a:endParaRPr>
          </a:p>
          <a:p>
            <a:pPr eaLnBrk="1" hangingPunct="1">
              <a:buFont typeface="Arial" panose="020B0604020202020204" pitchFamily="34" charset="0"/>
              <a:buNone/>
            </a:pPr>
            <a:r>
              <a:rPr lang="en-IN" altLang="en-US" sz="2400" dirty="0">
                <a:cs typeface="Calibri Light" panose="020F0302020204030204" pitchFamily="34" charset="0"/>
              </a:rPr>
              <a:t>			}</a:t>
            </a:r>
            <a:endParaRPr altLang="en-US" sz="2400" dirty="0">
              <a:cs typeface="Calibri Light" panose="020F0302020204030204" pitchFamily="34" charset="0"/>
            </a:endParaRPr>
          </a:p>
          <a:p>
            <a:pPr eaLnBrk="1" hangingPunct="1">
              <a:buFont typeface="Arial" panose="020B0604020202020204" pitchFamily="34" charset="0"/>
              <a:buNone/>
            </a:pPr>
            <a:r>
              <a:rPr altLang="en-US" sz="2400" dirty="0">
                <a:cs typeface="Calibri Light" panose="020F0302020204030204" pitchFamily="34" charset="0"/>
              </a:rPr>
              <a:t>   </a:t>
            </a:r>
            <a:r>
              <a:rPr lang="en-IN" altLang="en-US" sz="2400" dirty="0">
                <a:cs typeface="Calibri Light" panose="020F0302020204030204" pitchFamily="34" charset="0"/>
              </a:rPr>
              <a:t>         </a:t>
            </a:r>
            <a:r>
              <a:rPr altLang="en-US" sz="2400" dirty="0">
                <a:cs typeface="Calibri Light" panose="020F0302020204030204" pitchFamily="34" charset="0"/>
              </a:rPr>
              <a:t>}</a:t>
            </a:r>
          </a:p>
          <a:p>
            <a:pPr eaLnBrk="1" hangingPunct="1">
              <a:buFont typeface="Arial" panose="020B0604020202020204" pitchFamily="34" charset="0"/>
              <a:buNone/>
            </a:pPr>
            <a:r>
              <a:rPr lang="en-IN" altLang="en-US" sz="2400" dirty="0">
                <a:cs typeface="Calibri Light" panose="020F0302020204030204" pitchFamily="34" charset="0"/>
              </a:rPr>
              <a:t>   </a:t>
            </a:r>
            <a:r>
              <a:rPr altLang="en-US" sz="2400" dirty="0">
                <a:cs typeface="Calibri Light" panose="020F0302020204030204" pitchFamily="34" charset="0"/>
              </a:rPr>
              <a:t>	}</a:t>
            </a:r>
          </a:p>
          <a:p>
            <a:pPr eaLnBrk="1" hangingPunct="1"/>
            <a:endParaRPr altLang="en-US" sz="2200" dirty="0">
              <a:cs typeface="Arial" panose="020B0604020202020204" pitchFamily="34" charset="0"/>
            </a:endParaRPr>
          </a:p>
        </p:txBody>
      </p:sp>
      <p:sp>
        <p:nvSpPr>
          <p:cNvPr id="5" name="Title 4">
            <a:extLst>
              <a:ext uri="{FF2B5EF4-FFF2-40B4-BE49-F238E27FC236}">
                <a16:creationId xmlns:a16="http://schemas.microsoft.com/office/drawing/2014/main" id="{1DFF328A-CA08-4399-B0BE-04B2DC2BEA8E}"/>
              </a:ext>
            </a:extLst>
          </p:cNvPr>
          <p:cNvSpPr>
            <a:spLocks noGrp="1"/>
          </p:cNvSpPr>
          <p:nvPr>
            <p:ph type="title"/>
          </p:nvPr>
        </p:nvSpPr>
        <p:spPr/>
        <p:txBody>
          <a:bodyPr/>
          <a:lstStyle/>
          <a:p>
            <a:r>
              <a:rPr lang="en-IN" dirty="0"/>
              <a:t>QUIZ</a:t>
            </a:r>
          </a:p>
        </p:txBody>
      </p:sp>
    </p:spTree>
    <p:extLst>
      <p:ext uri="{BB962C8B-B14F-4D97-AF65-F5344CB8AC3E}">
        <p14:creationId xmlns:p14="http://schemas.microsoft.com/office/powerpoint/2010/main" val="29064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9026">
                                            <p:txEl>
                                              <p:pRg st="1" end="1"/>
                                            </p:txEl>
                                          </p:spTgt>
                                        </p:tgtEl>
                                        <p:attrNameLst>
                                          <p:attrName>style.visibility</p:attrName>
                                        </p:attrNameLst>
                                      </p:cBhvr>
                                      <p:to>
                                        <p:strVal val="visible"/>
                                      </p:to>
                                    </p:set>
                                    <p:anim calcmode="lin" valueType="num">
                                      <p:cBhvr additive="base">
                                        <p:cTn id="7" dur="500" fill="hold"/>
                                        <p:tgtEl>
                                          <p:spTgt spid="12902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902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9026">
                                            <p:txEl>
                                              <p:pRg st="2" end="2"/>
                                            </p:txEl>
                                          </p:spTgt>
                                        </p:tgtEl>
                                        <p:attrNameLst>
                                          <p:attrName>style.visibility</p:attrName>
                                        </p:attrNameLst>
                                      </p:cBhvr>
                                      <p:to>
                                        <p:strVal val="visible"/>
                                      </p:to>
                                    </p:set>
                                    <p:anim calcmode="lin" valueType="num">
                                      <p:cBhvr additive="base">
                                        <p:cTn id="11" dur="500" fill="hold"/>
                                        <p:tgtEl>
                                          <p:spTgt spid="12902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902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9026">
                                            <p:txEl>
                                              <p:pRg st="3" end="3"/>
                                            </p:txEl>
                                          </p:spTgt>
                                        </p:tgtEl>
                                        <p:attrNameLst>
                                          <p:attrName>style.visibility</p:attrName>
                                        </p:attrNameLst>
                                      </p:cBhvr>
                                      <p:to>
                                        <p:strVal val="visible"/>
                                      </p:to>
                                    </p:set>
                                    <p:anim calcmode="lin" valueType="num">
                                      <p:cBhvr additive="base">
                                        <p:cTn id="15" dur="500" fill="hold"/>
                                        <p:tgtEl>
                                          <p:spTgt spid="12902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902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9026">
                                            <p:txEl>
                                              <p:pRg st="4" end="4"/>
                                            </p:txEl>
                                          </p:spTgt>
                                        </p:tgtEl>
                                        <p:attrNameLst>
                                          <p:attrName>style.visibility</p:attrName>
                                        </p:attrNameLst>
                                      </p:cBhvr>
                                      <p:to>
                                        <p:strVal val="visible"/>
                                      </p:to>
                                    </p:set>
                                    <p:anim calcmode="lin" valueType="num">
                                      <p:cBhvr additive="base">
                                        <p:cTn id="19" dur="500" fill="hold"/>
                                        <p:tgtEl>
                                          <p:spTgt spid="12902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902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9026">
                                            <p:txEl>
                                              <p:pRg st="5" end="5"/>
                                            </p:txEl>
                                          </p:spTgt>
                                        </p:tgtEl>
                                        <p:attrNameLst>
                                          <p:attrName>style.visibility</p:attrName>
                                        </p:attrNameLst>
                                      </p:cBhvr>
                                      <p:to>
                                        <p:strVal val="visible"/>
                                      </p:to>
                                    </p:set>
                                    <p:anim calcmode="lin" valueType="num">
                                      <p:cBhvr additive="base">
                                        <p:cTn id="23" dur="500" fill="hold"/>
                                        <p:tgtEl>
                                          <p:spTgt spid="12902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9026">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29026">
                                            <p:txEl>
                                              <p:pRg st="6" end="6"/>
                                            </p:txEl>
                                          </p:spTgt>
                                        </p:tgtEl>
                                        <p:attrNameLst>
                                          <p:attrName>style.visibility</p:attrName>
                                        </p:attrNameLst>
                                      </p:cBhvr>
                                      <p:to>
                                        <p:strVal val="visible"/>
                                      </p:to>
                                    </p:set>
                                    <p:anim calcmode="lin" valueType="num">
                                      <p:cBhvr additive="base">
                                        <p:cTn id="27" dur="500" fill="hold"/>
                                        <p:tgtEl>
                                          <p:spTgt spid="129026">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29026">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9026">
                                            <p:txEl>
                                              <p:pRg st="7" end="7"/>
                                            </p:txEl>
                                          </p:spTgt>
                                        </p:tgtEl>
                                        <p:attrNameLst>
                                          <p:attrName>style.visibility</p:attrName>
                                        </p:attrNameLst>
                                      </p:cBhvr>
                                      <p:to>
                                        <p:strVal val="visible"/>
                                      </p:to>
                                    </p:set>
                                    <p:anim calcmode="lin" valueType="num">
                                      <p:cBhvr additive="base">
                                        <p:cTn id="31" dur="500" fill="hold"/>
                                        <p:tgtEl>
                                          <p:spTgt spid="12902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9026">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29026">
                                            <p:txEl>
                                              <p:pRg st="8" end="8"/>
                                            </p:txEl>
                                          </p:spTgt>
                                        </p:tgtEl>
                                        <p:attrNameLst>
                                          <p:attrName>style.visibility</p:attrName>
                                        </p:attrNameLst>
                                      </p:cBhvr>
                                      <p:to>
                                        <p:strVal val="visible"/>
                                      </p:to>
                                    </p:set>
                                    <p:anim calcmode="lin" valueType="num">
                                      <p:cBhvr additive="base">
                                        <p:cTn id="35" dur="500" fill="hold"/>
                                        <p:tgtEl>
                                          <p:spTgt spid="12902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29026">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9026">
                                            <p:txEl>
                                              <p:pRg st="9" end="9"/>
                                            </p:txEl>
                                          </p:spTgt>
                                        </p:tgtEl>
                                        <p:attrNameLst>
                                          <p:attrName>style.visibility</p:attrName>
                                        </p:attrNameLst>
                                      </p:cBhvr>
                                      <p:to>
                                        <p:strVal val="visible"/>
                                      </p:to>
                                    </p:set>
                                    <p:anim calcmode="lin" valueType="num">
                                      <p:cBhvr additive="base">
                                        <p:cTn id="39" dur="500" fill="hold"/>
                                        <p:tgtEl>
                                          <p:spTgt spid="129026">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902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Strings</a:t>
            </a:r>
            <a:endParaRPr lang="en-IN" dirty="0"/>
          </a:p>
        </p:txBody>
      </p:sp>
      <p:sp>
        <p:nvSpPr>
          <p:cNvPr id="12" name="Content Placeholder 11"/>
          <p:cNvSpPr>
            <a:spLocks noGrp="1"/>
          </p:cNvSpPr>
          <p:nvPr>
            <p:ph idx="1"/>
          </p:nvPr>
        </p:nvSpPr>
        <p:spPr/>
        <p:txBody>
          <a:bodyPr>
            <a:normAutofit/>
          </a:bodyPr>
          <a:lstStyle/>
          <a:p>
            <a:r>
              <a:rPr lang="en-US" dirty="0"/>
              <a:t>String is a sequence of characters, for e.g. “HCL” is a string of 3 characters.</a:t>
            </a:r>
          </a:p>
          <a:p>
            <a:r>
              <a:rPr lang="en-US" dirty="0"/>
              <a:t>In Java programming language, strings are treated as objects.</a:t>
            </a:r>
          </a:p>
          <a:p>
            <a:r>
              <a:rPr lang="en-US" dirty="0"/>
              <a:t>String is a Final class; </a:t>
            </a:r>
            <a:r>
              <a:rPr lang="en-US" dirty="0" err="1"/>
              <a:t>i.e</a:t>
            </a:r>
            <a:r>
              <a:rPr lang="en-US" dirty="0"/>
              <a:t> once created the value cannot be altered. Thus String objects are called </a:t>
            </a:r>
            <a:r>
              <a:rPr lang="en-US" b="1" dirty="0"/>
              <a:t>immutable</a:t>
            </a:r>
            <a:r>
              <a:rPr lang="en-US" dirty="0"/>
              <a:t>.</a:t>
            </a:r>
          </a:p>
          <a:p>
            <a:r>
              <a:rPr lang="en-US" dirty="0"/>
              <a:t>The String Class  </a:t>
            </a:r>
            <a:r>
              <a:rPr lang="en-US" b="1" dirty="0"/>
              <a:t>extends</a:t>
            </a:r>
            <a:r>
              <a:rPr lang="en-US" dirty="0"/>
              <a:t> the </a:t>
            </a:r>
            <a:r>
              <a:rPr lang="en-US" b="1" dirty="0"/>
              <a:t>Object class.</a:t>
            </a:r>
            <a:endParaRPr lang="en-US" dirty="0"/>
          </a:p>
          <a:p>
            <a:r>
              <a:rPr lang="en-US" dirty="0"/>
              <a:t>There are two ways to create a String in Java</a:t>
            </a:r>
          </a:p>
          <a:p>
            <a:pPr lvl="1"/>
            <a:r>
              <a:rPr lang="en-US" dirty="0"/>
              <a:t>String literal</a:t>
            </a:r>
          </a:p>
          <a:p>
            <a:pPr lvl="1"/>
            <a:r>
              <a:rPr lang="en-US" dirty="0"/>
              <a:t>Using new keyword</a:t>
            </a:r>
          </a:p>
          <a:p>
            <a:r>
              <a:rPr lang="en-US" dirty="0"/>
              <a:t>The </a:t>
            </a:r>
            <a:r>
              <a:rPr lang="en-US" dirty="0" err="1"/>
              <a:t>java.lang.String</a:t>
            </a:r>
            <a:r>
              <a:rPr lang="en-US" dirty="0"/>
              <a:t> class implements Serializable, Comparable and </a:t>
            </a:r>
            <a:r>
              <a:rPr lang="en-US" dirty="0" err="1"/>
              <a:t>CharSequence</a:t>
            </a:r>
            <a:r>
              <a:rPr lang="en-US" dirty="0"/>
              <a:t> interfaces.</a:t>
            </a:r>
            <a:endParaRPr lang="en-IN" dirty="0"/>
          </a:p>
        </p:txBody>
      </p:sp>
    </p:spTree>
    <p:extLst>
      <p:ext uri="{BB962C8B-B14F-4D97-AF65-F5344CB8AC3E}">
        <p14:creationId xmlns:p14="http://schemas.microsoft.com/office/powerpoint/2010/main" val="16971141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For-each loop in Java</a:t>
            </a:r>
            <a:endParaRPr lang="en-IN" dirty="0"/>
          </a:p>
        </p:txBody>
      </p:sp>
      <p:sp>
        <p:nvSpPr>
          <p:cNvPr id="12" name="Content Placeholder 11"/>
          <p:cNvSpPr>
            <a:spLocks noGrp="1"/>
          </p:cNvSpPr>
          <p:nvPr>
            <p:ph idx="1"/>
          </p:nvPr>
        </p:nvSpPr>
        <p:spPr/>
        <p:txBody>
          <a:bodyPr>
            <a:normAutofit fontScale="92500" lnSpcReduction="10000"/>
          </a:bodyPr>
          <a:lstStyle/>
          <a:p>
            <a:r>
              <a:rPr lang="en-US" dirty="0"/>
              <a:t>For-each is another array traversing technique like for loop, while loop, do-while loop introduced in Java5.</a:t>
            </a:r>
          </a:p>
          <a:p>
            <a:pPr marL="0" indent="0">
              <a:buNone/>
            </a:pPr>
            <a:r>
              <a:rPr lang="en-US" dirty="0"/>
              <a:t>Syntax </a:t>
            </a:r>
          </a:p>
          <a:p>
            <a:pPr marL="0" indent="0">
              <a:buNone/>
            </a:pPr>
            <a:r>
              <a:rPr lang="en-US" dirty="0"/>
              <a:t>	</a:t>
            </a:r>
            <a:r>
              <a:rPr lang="en-US" sz="2000" dirty="0"/>
              <a:t>for (type </a:t>
            </a:r>
            <a:r>
              <a:rPr lang="en-US" sz="2000" dirty="0" err="1"/>
              <a:t>var</a:t>
            </a:r>
            <a:r>
              <a:rPr lang="en-US" sz="2000" dirty="0"/>
              <a:t> : array) </a:t>
            </a:r>
          </a:p>
          <a:p>
            <a:pPr marL="0" indent="0">
              <a:buNone/>
            </a:pPr>
            <a:r>
              <a:rPr lang="en-US" sz="2000" dirty="0"/>
              <a:t>	{ </a:t>
            </a:r>
          </a:p>
          <a:p>
            <a:pPr marL="0" indent="0">
              <a:buNone/>
            </a:pPr>
            <a:r>
              <a:rPr lang="en-US" sz="2000" dirty="0"/>
              <a:t>    	statements using </a:t>
            </a:r>
            <a:r>
              <a:rPr lang="en-US" sz="2000" dirty="0" err="1"/>
              <a:t>var</a:t>
            </a:r>
            <a:r>
              <a:rPr lang="en-US" sz="2000" dirty="0"/>
              <a:t>;</a:t>
            </a:r>
          </a:p>
          <a:p>
            <a:pPr marL="0" indent="0">
              <a:buNone/>
            </a:pPr>
            <a:r>
              <a:rPr lang="en-US" sz="2000" dirty="0"/>
              <a:t>	}</a:t>
            </a:r>
          </a:p>
          <a:p>
            <a:pPr lvl="1"/>
            <a:r>
              <a:rPr lang="en-US" dirty="0"/>
              <a:t>It starts with the keyword </a:t>
            </a:r>
            <a:r>
              <a:rPr lang="en-US" b="1" dirty="0"/>
              <a:t>for</a:t>
            </a:r>
            <a:r>
              <a:rPr lang="en-US" dirty="0"/>
              <a:t> like a normal for-loop.</a:t>
            </a:r>
          </a:p>
          <a:p>
            <a:pPr lvl="1" fontAlgn="base"/>
            <a:r>
              <a:rPr lang="en-US" dirty="0"/>
              <a:t>Instead of declaring and initializing a loop counter variable, you declare a variable that is the same type as the base type of the array, followed by a colon, which is then followed by the array name.</a:t>
            </a:r>
          </a:p>
          <a:p>
            <a:pPr lvl="1" fontAlgn="base"/>
            <a:r>
              <a:rPr lang="en-US" dirty="0"/>
              <a:t>In the loop body, you can use the loop variable you created rather than using an indexed array element.</a:t>
            </a:r>
          </a:p>
          <a:p>
            <a:pPr lvl="1" fontAlgn="base"/>
            <a:r>
              <a:rPr lang="en-US" dirty="0"/>
              <a:t>It’s commonly used to iterate over an array or a Collections class (</a:t>
            </a:r>
            <a:r>
              <a:rPr lang="en-US" dirty="0" err="1"/>
              <a:t>eg</a:t>
            </a:r>
            <a:r>
              <a:rPr lang="en-US" dirty="0"/>
              <a:t>, </a:t>
            </a:r>
            <a:r>
              <a:rPr lang="en-US" dirty="0" err="1"/>
              <a:t>ArrayList</a:t>
            </a:r>
            <a:r>
              <a:rPr lang="en-US" dirty="0"/>
              <a:t>)</a:t>
            </a:r>
          </a:p>
          <a:p>
            <a:pPr lvl="1"/>
            <a:endParaRPr lang="en-US" dirty="0"/>
          </a:p>
          <a:p>
            <a:endParaRPr lang="en-IN" dirty="0"/>
          </a:p>
        </p:txBody>
      </p:sp>
    </p:spTree>
    <p:extLst>
      <p:ext uri="{BB962C8B-B14F-4D97-AF65-F5344CB8AC3E}">
        <p14:creationId xmlns:p14="http://schemas.microsoft.com/office/powerpoint/2010/main" val="32666271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For-each loop in Java - Demo</a:t>
            </a:r>
            <a:endParaRPr lang="en-IN" dirty="0"/>
          </a:p>
        </p:txBody>
      </p:sp>
      <p:sp>
        <p:nvSpPr>
          <p:cNvPr id="12" name="Content Placeholder 11"/>
          <p:cNvSpPr>
            <a:spLocks noGrp="1"/>
          </p:cNvSpPr>
          <p:nvPr>
            <p:ph idx="1"/>
          </p:nvPr>
        </p:nvSpPr>
        <p:spPr/>
        <p:txBody>
          <a:bodyPr>
            <a:normAutofit/>
          </a:bodyPr>
          <a:lstStyle/>
          <a:p>
            <a:pPr marL="457200" lvl="1" indent="0">
              <a:buNone/>
            </a:pPr>
            <a:r>
              <a:rPr lang="en-IN" dirty="0"/>
              <a:t>public class Sample {</a:t>
            </a:r>
          </a:p>
          <a:p>
            <a:pPr marL="457200" lvl="1" indent="0">
              <a:buNone/>
            </a:pPr>
            <a:r>
              <a:rPr lang="en-IN" dirty="0"/>
              <a:t>	public static void main(String[] </a:t>
            </a:r>
            <a:r>
              <a:rPr lang="en-IN" dirty="0" err="1"/>
              <a:t>args</a:t>
            </a:r>
            <a:r>
              <a:rPr lang="en-IN" dirty="0"/>
              <a:t>) {</a:t>
            </a:r>
          </a:p>
          <a:p>
            <a:pPr marL="457200" lvl="1" indent="0">
              <a:buNone/>
            </a:pPr>
            <a:r>
              <a:rPr lang="en-IN" dirty="0"/>
              <a:t>		String[] </a:t>
            </a:r>
            <a:r>
              <a:rPr lang="en-IN" dirty="0" err="1"/>
              <a:t>arrData</a:t>
            </a:r>
            <a:r>
              <a:rPr lang="en-IN" dirty="0"/>
              <a:t> = { "Alpha", "Beta", "Gamma", "Delta", "Sigma" };</a:t>
            </a:r>
          </a:p>
          <a:p>
            <a:pPr marL="457200" lvl="1" indent="0">
              <a:buNone/>
            </a:pPr>
            <a:r>
              <a:rPr lang="en-IN" dirty="0"/>
              <a:t>		for (</a:t>
            </a:r>
            <a:r>
              <a:rPr lang="en-IN" dirty="0" err="1"/>
              <a:t>int</a:t>
            </a:r>
            <a:r>
              <a:rPr lang="en-IN" dirty="0"/>
              <a:t> </a:t>
            </a:r>
            <a:r>
              <a:rPr lang="en-IN" dirty="0" err="1"/>
              <a:t>i</a:t>
            </a:r>
            <a:r>
              <a:rPr lang="en-IN" dirty="0"/>
              <a:t> = 0; </a:t>
            </a:r>
            <a:r>
              <a:rPr lang="en-IN" dirty="0" err="1"/>
              <a:t>i</a:t>
            </a:r>
            <a:r>
              <a:rPr lang="en-IN" dirty="0"/>
              <a:t> &lt; </a:t>
            </a:r>
            <a:r>
              <a:rPr lang="en-IN" dirty="0" err="1"/>
              <a:t>arrData.length</a:t>
            </a:r>
            <a:r>
              <a:rPr lang="en-IN" dirty="0"/>
              <a:t>; </a:t>
            </a:r>
            <a:r>
              <a:rPr lang="en-IN" dirty="0" err="1"/>
              <a:t>i</a:t>
            </a:r>
            <a:r>
              <a:rPr lang="en-IN" dirty="0"/>
              <a:t>++) {</a:t>
            </a:r>
          </a:p>
          <a:p>
            <a:pPr marL="457200" lvl="1" indent="0">
              <a:buNone/>
            </a:pPr>
            <a:r>
              <a:rPr lang="en-IN" dirty="0"/>
              <a:t>			</a:t>
            </a:r>
            <a:r>
              <a:rPr lang="en-IN" dirty="0" err="1"/>
              <a:t>System.out.println</a:t>
            </a:r>
            <a:r>
              <a:rPr lang="en-IN" dirty="0"/>
              <a:t>(</a:t>
            </a:r>
            <a:r>
              <a:rPr lang="en-IN" dirty="0" err="1"/>
              <a:t>arrData</a:t>
            </a:r>
            <a:r>
              <a:rPr lang="en-IN" dirty="0"/>
              <a:t>[</a:t>
            </a:r>
            <a:r>
              <a:rPr lang="en-IN" dirty="0" err="1"/>
              <a:t>i</a:t>
            </a:r>
            <a:r>
              <a:rPr lang="en-IN" dirty="0"/>
              <a:t>]);</a:t>
            </a:r>
          </a:p>
          <a:p>
            <a:pPr marL="457200" lvl="1" indent="0">
              <a:buNone/>
            </a:pPr>
            <a:r>
              <a:rPr lang="en-IN" dirty="0"/>
              <a:t>		}</a:t>
            </a:r>
          </a:p>
          <a:p>
            <a:pPr marL="457200" lvl="1" indent="0">
              <a:buNone/>
            </a:pPr>
            <a:r>
              <a:rPr lang="en-IN" dirty="0"/>
              <a:t>		</a:t>
            </a:r>
            <a:r>
              <a:rPr lang="en-IN" dirty="0" err="1"/>
              <a:t>System.out.println</a:t>
            </a:r>
            <a:r>
              <a:rPr lang="en-IN" dirty="0"/>
              <a:t>("Enhanced for Loop");</a:t>
            </a:r>
          </a:p>
          <a:p>
            <a:pPr marL="457200" lvl="1" indent="0">
              <a:buNone/>
            </a:pPr>
            <a:r>
              <a:rPr lang="en-IN" dirty="0"/>
              <a:t>		for (String </a:t>
            </a:r>
            <a:r>
              <a:rPr lang="en-IN" dirty="0" err="1"/>
              <a:t>strTemp</a:t>
            </a:r>
            <a:r>
              <a:rPr lang="en-IN" dirty="0"/>
              <a:t> : </a:t>
            </a:r>
            <a:r>
              <a:rPr lang="en-IN" dirty="0" err="1"/>
              <a:t>arrData</a:t>
            </a:r>
            <a:r>
              <a:rPr lang="en-IN" dirty="0"/>
              <a:t>) {</a:t>
            </a:r>
          </a:p>
          <a:p>
            <a:pPr marL="457200" lvl="1" indent="0">
              <a:buNone/>
            </a:pPr>
            <a:r>
              <a:rPr lang="en-IN" dirty="0"/>
              <a:t>			</a:t>
            </a:r>
            <a:r>
              <a:rPr lang="en-IN" dirty="0" err="1"/>
              <a:t>System.out.println</a:t>
            </a:r>
            <a:r>
              <a:rPr lang="en-IN" dirty="0"/>
              <a:t>(</a:t>
            </a:r>
            <a:r>
              <a:rPr lang="en-IN" dirty="0" err="1"/>
              <a:t>strTemp</a:t>
            </a:r>
            <a:r>
              <a:rPr lang="en-IN" dirty="0"/>
              <a:t>);</a:t>
            </a:r>
          </a:p>
          <a:p>
            <a:pPr marL="457200" lvl="1" indent="0">
              <a:buNone/>
            </a:pPr>
            <a:r>
              <a:rPr lang="en-IN" dirty="0"/>
              <a:t>		}</a:t>
            </a:r>
          </a:p>
          <a:p>
            <a:pPr marL="457200" lvl="1" indent="0">
              <a:buNone/>
            </a:pPr>
            <a:r>
              <a:rPr lang="en-IN" dirty="0"/>
              <a:t>	}</a:t>
            </a:r>
          </a:p>
          <a:p>
            <a:pPr marL="457200" lvl="1" indent="0">
              <a:buNone/>
            </a:pPr>
            <a:r>
              <a:rPr lang="en-IN" dirty="0"/>
              <a:t>}</a:t>
            </a:r>
          </a:p>
        </p:txBody>
      </p:sp>
      <p:pic>
        <p:nvPicPr>
          <p:cNvPr id="3" name="Picture 2">
            <a:extLst>
              <a:ext uri="{FF2B5EF4-FFF2-40B4-BE49-F238E27FC236}">
                <a16:creationId xmlns:a16="http://schemas.microsoft.com/office/drawing/2014/main" id="{275D1606-2BF3-4ADA-9F54-D9E225845FCC}"/>
              </a:ext>
            </a:extLst>
          </p:cNvPr>
          <p:cNvPicPr>
            <a:picLocks noChangeAspect="1"/>
          </p:cNvPicPr>
          <p:nvPr/>
        </p:nvPicPr>
        <p:blipFill>
          <a:blip r:embed="rId2"/>
          <a:stretch>
            <a:fillRect/>
          </a:stretch>
        </p:blipFill>
        <p:spPr>
          <a:xfrm>
            <a:off x="7595152" y="2819400"/>
            <a:ext cx="4292048" cy="3048000"/>
          </a:xfrm>
          <a:prstGeom prst="rect">
            <a:avLst/>
          </a:prstGeom>
        </p:spPr>
      </p:pic>
    </p:spTree>
    <p:extLst>
      <p:ext uri="{BB962C8B-B14F-4D97-AF65-F5344CB8AC3E}">
        <p14:creationId xmlns:p14="http://schemas.microsoft.com/office/powerpoint/2010/main" val="143975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Command Line Argument</a:t>
            </a:r>
          </a:p>
        </p:txBody>
      </p:sp>
      <p:sp>
        <p:nvSpPr>
          <p:cNvPr id="12" name="Content Placeholder 11"/>
          <p:cNvSpPr>
            <a:spLocks noGrp="1"/>
          </p:cNvSpPr>
          <p:nvPr>
            <p:ph idx="1"/>
          </p:nvPr>
        </p:nvSpPr>
        <p:spPr/>
        <p:txBody>
          <a:bodyPr/>
          <a:lstStyle/>
          <a:p>
            <a:r>
              <a:rPr lang="en-US" dirty="0"/>
              <a:t>Command Line Argument is information passed to the program when you run the program. </a:t>
            </a:r>
          </a:p>
          <a:p>
            <a:r>
              <a:rPr lang="en-US" dirty="0"/>
              <a:t>The passed information is stored as a </a:t>
            </a:r>
            <a:r>
              <a:rPr lang="en-US" b="1" dirty="0"/>
              <a:t>string</a:t>
            </a:r>
            <a:r>
              <a:rPr lang="en-US" dirty="0"/>
              <a:t> array in the main method.</a:t>
            </a:r>
          </a:p>
          <a:p>
            <a:r>
              <a:rPr lang="en-US" dirty="0"/>
              <a:t>There is no restriction on the number of java command line arguments.</a:t>
            </a:r>
            <a:endParaRPr lang="en-IN" dirty="0"/>
          </a:p>
        </p:txBody>
      </p:sp>
    </p:spTree>
    <p:extLst>
      <p:ext uri="{BB962C8B-B14F-4D97-AF65-F5344CB8AC3E}">
        <p14:creationId xmlns:p14="http://schemas.microsoft.com/office/powerpoint/2010/main" val="1770063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Command Line Argument					cont.</a:t>
            </a:r>
          </a:p>
        </p:txBody>
      </p:sp>
      <p:sp>
        <p:nvSpPr>
          <p:cNvPr id="12" name="Content Placeholder 11"/>
          <p:cNvSpPr>
            <a:spLocks noGrp="1"/>
          </p:cNvSpPr>
          <p:nvPr>
            <p:ph idx="1"/>
          </p:nvPr>
        </p:nvSpPr>
        <p:spPr/>
        <p:txBody>
          <a:bodyPr>
            <a:normAutofit lnSpcReduction="10000"/>
          </a:bodyPr>
          <a:lstStyle/>
          <a:p>
            <a:pPr marL="457200" lvl="1" indent="0">
              <a:buNone/>
            </a:pPr>
            <a:r>
              <a:rPr lang="en-IN" b="1" dirty="0"/>
              <a:t>Step 1)  </a:t>
            </a:r>
            <a:r>
              <a:rPr lang="en-IN" dirty="0"/>
              <a:t>Open a notepad or text editor </a:t>
            </a:r>
          </a:p>
          <a:p>
            <a:pPr marL="457200" lvl="1" indent="0">
              <a:buNone/>
            </a:pPr>
            <a:r>
              <a:rPr lang="en-IN" dirty="0"/>
              <a:t>class Demo{</a:t>
            </a:r>
          </a:p>
          <a:p>
            <a:pPr marL="457200" lvl="1" indent="0">
              <a:buNone/>
            </a:pPr>
            <a:r>
              <a:rPr lang="en-IN" dirty="0"/>
              <a:t>     public static void main(String b[ ]){</a:t>
            </a:r>
          </a:p>
          <a:p>
            <a:pPr marL="457200" lvl="1" indent="0">
              <a:buNone/>
            </a:pPr>
            <a:r>
              <a:rPr lang="en-IN" dirty="0"/>
              <a:t>         </a:t>
            </a:r>
            <a:r>
              <a:rPr lang="en-IN" dirty="0" err="1"/>
              <a:t>System.out.println</a:t>
            </a:r>
            <a:r>
              <a:rPr lang="en-IN" dirty="0"/>
              <a:t>("Argument one = "+b[0]);</a:t>
            </a:r>
          </a:p>
          <a:p>
            <a:pPr marL="457200" lvl="1" indent="0">
              <a:buNone/>
            </a:pPr>
            <a:r>
              <a:rPr lang="en-IN" dirty="0"/>
              <a:t>         </a:t>
            </a:r>
            <a:r>
              <a:rPr lang="en-IN" dirty="0" err="1"/>
              <a:t>System.out.println</a:t>
            </a:r>
            <a:r>
              <a:rPr lang="en-IN" dirty="0"/>
              <a:t>("Argument two = "+b[1]);</a:t>
            </a:r>
          </a:p>
          <a:p>
            <a:pPr marL="457200" lvl="1" indent="0">
              <a:buNone/>
            </a:pPr>
            <a:r>
              <a:rPr lang="en-IN" dirty="0"/>
              <a:t>    }</a:t>
            </a:r>
          </a:p>
          <a:p>
            <a:pPr marL="457200" lvl="1" indent="0">
              <a:buNone/>
            </a:pPr>
            <a:r>
              <a:rPr lang="en-IN" dirty="0"/>
              <a:t>}</a:t>
            </a:r>
          </a:p>
          <a:p>
            <a:pPr marL="457200" lvl="1" indent="0">
              <a:buNone/>
            </a:pPr>
            <a:r>
              <a:rPr lang="en-US" b="1" dirty="0"/>
              <a:t>Step 2)</a:t>
            </a:r>
            <a:r>
              <a:rPr lang="en-US" dirty="0"/>
              <a:t> Save &amp; Compile the code</a:t>
            </a:r>
          </a:p>
          <a:p>
            <a:pPr marL="457200" lvl="1" indent="0">
              <a:buNone/>
            </a:pPr>
            <a:r>
              <a:rPr lang="en-US" dirty="0"/>
              <a:t>	</a:t>
            </a:r>
            <a:r>
              <a:rPr lang="en-US" dirty="0" err="1"/>
              <a:t>cmd</a:t>
            </a:r>
            <a:r>
              <a:rPr lang="en-US" dirty="0"/>
              <a:t> &gt;  </a:t>
            </a:r>
            <a:r>
              <a:rPr lang="en-US" dirty="0" err="1"/>
              <a:t>javac</a:t>
            </a:r>
            <a:r>
              <a:rPr lang="en-US" dirty="0"/>
              <a:t> Demo.java</a:t>
            </a:r>
            <a:br>
              <a:rPr lang="en-US" dirty="0"/>
            </a:br>
            <a:br>
              <a:rPr lang="en-US" dirty="0"/>
            </a:br>
            <a:r>
              <a:rPr lang="en-US" b="1" dirty="0"/>
              <a:t>Step 3)</a:t>
            </a:r>
            <a:r>
              <a:rPr lang="en-US" dirty="0"/>
              <a:t> Run the code as</a:t>
            </a:r>
          </a:p>
          <a:p>
            <a:pPr marL="457200" lvl="1" indent="0">
              <a:buNone/>
            </a:pPr>
            <a:r>
              <a:rPr lang="en-US" dirty="0"/>
              <a:t>	</a:t>
            </a:r>
            <a:r>
              <a:rPr lang="en-US" dirty="0" err="1"/>
              <a:t>cmd</a:t>
            </a:r>
            <a:r>
              <a:rPr lang="en-US" dirty="0"/>
              <a:t> &gt;  </a:t>
            </a:r>
            <a:r>
              <a:rPr lang="en-US" b="1" dirty="0"/>
              <a:t>java Demo apple orange</a:t>
            </a:r>
          </a:p>
          <a:p>
            <a:pPr marL="457200" lvl="1" indent="0">
              <a:buNone/>
            </a:pPr>
            <a:r>
              <a:rPr lang="en-US" b="1" dirty="0"/>
              <a:t>	</a:t>
            </a:r>
            <a:endParaRPr lang="en-IN" dirty="0"/>
          </a:p>
        </p:txBody>
      </p:sp>
      <p:pic>
        <p:nvPicPr>
          <p:cNvPr id="3" name="Picture 2">
            <a:extLst>
              <a:ext uri="{FF2B5EF4-FFF2-40B4-BE49-F238E27FC236}">
                <a16:creationId xmlns:a16="http://schemas.microsoft.com/office/drawing/2014/main" id="{AD885B1C-8D58-4EAA-B42D-A22416D434FC}"/>
              </a:ext>
            </a:extLst>
          </p:cNvPr>
          <p:cNvPicPr>
            <a:picLocks noChangeAspect="1"/>
          </p:cNvPicPr>
          <p:nvPr/>
        </p:nvPicPr>
        <p:blipFill>
          <a:blip r:embed="rId2"/>
          <a:stretch>
            <a:fillRect/>
          </a:stretch>
        </p:blipFill>
        <p:spPr>
          <a:xfrm>
            <a:off x="907212" y="767301"/>
            <a:ext cx="10668086" cy="5060881"/>
          </a:xfrm>
          <a:prstGeom prst="rect">
            <a:avLst/>
          </a:prstGeom>
        </p:spPr>
      </p:pic>
    </p:spTree>
    <p:extLst>
      <p:ext uri="{BB962C8B-B14F-4D97-AF65-F5344CB8AC3E}">
        <p14:creationId xmlns:p14="http://schemas.microsoft.com/office/powerpoint/2010/main" val="3381771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Eclipse command line arguments</a:t>
            </a:r>
            <a:endParaRPr lang="en-IN" dirty="0"/>
          </a:p>
        </p:txBody>
      </p:sp>
      <p:sp>
        <p:nvSpPr>
          <p:cNvPr id="12" name="Content Placeholder 11"/>
          <p:cNvSpPr>
            <a:spLocks noGrp="1"/>
          </p:cNvSpPr>
          <p:nvPr>
            <p:ph idx="1"/>
          </p:nvPr>
        </p:nvSpPr>
        <p:spPr/>
        <p:txBody>
          <a:bodyPr>
            <a:normAutofit/>
          </a:bodyPr>
          <a:lstStyle/>
          <a:p>
            <a:pPr fontAlgn="base"/>
            <a:r>
              <a:rPr lang="en-US" dirty="0"/>
              <a:t>Eclipse menu </a:t>
            </a:r>
            <a:r>
              <a:rPr lang="en-US" dirty="0">
                <a:sym typeface="Wingdings" panose="05000000000000000000" pitchFamily="2" charset="2"/>
              </a:rPr>
              <a:t> </a:t>
            </a:r>
            <a:r>
              <a:rPr lang="en-US" dirty="0"/>
              <a:t>Click on </a:t>
            </a:r>
            <a:r>
              <a:rPr lang="en-US" b="1" dirty="0"/>
              <a:t>Run</a:t>
            </a:r>
            <a:r>
              <a:rPr lang="en-US" dirty="0"/>
              <a:t> -&gt; </a:t>
            </a:r>
            <a:r>
              <a:rPr lang="en-US" b="1" dirty="0"/>
              <a:t>Run Configurations</a:t>
            </a:r>
            <a:endParaRPr lang="en-US" dirty="0"/>
          </a:p>
          <a:p>
            <a:pPr fontAlgn="base"/>
            <a:r>
              <a:rPr lang="en-US" dirty="0"/>
              <a:t>Click on </a:t>
            </a:r>
            <a:r>
              <a:rPr lang="en-US" b="1" dirty="0"/>
              <a:t>Arguments</a:t>
            </a:r>
            <a:r>
              <a:rPr lang="en-US" dirty="0"/>
              <a:t> tab</a:t>
            </a:r>
          </a:p>
          <a:p>
            <a:pPr fontAlgn="base"/>
            <a:r>
              <a:rPr lang="en-US" dirty="0"/>
              <a:t>In </a:t>
            </a:r>
            <a:r>
              <a:rPr lang="en-US" b="1" dirty="0"/>
              <a:t>Program Arguments</a:t>
            </a:r>
            <a:r>
              <a:rPr lang="en-US" dirty="0"/>
              <a:t> section , Enter your arguments.</a:t>
            </a:r>
          </a:p>
          <a:p>
            <a:pPr fontAlgn="base"/>
            <a:r>
              <a:rPr lang="en-US" dirty="0"/>
              <a:t>Click </a:t>
            </a:r>
            <a:r>
              <a:rPr lang="en-US" b="1" dirty="0"/>
              <a:t>Apply</a:t>
            </a:r>
            <a:endParaRPr lang="en-US" dirty="0"/>
          </a:p>
          <a:p>
            <a:endParaRPr lang="en-IN" dirty="0"/>
          </a:p>
        </p:txBody>
      </p:sp>
      <p:pic>
        <p:nvPicPr>
          <p:cNvPr id="3" name="Picture 2">
            <a:extLst>
              <a:ext uri="{FF2B5EF4-FFF2-40B4-BE49-F238E27FC236}">
                <a16:creationId xmlns:a16="http://schemas.microsoft.com/office/drawing/2014/main" id="{0FB9C35C-2FF6-4745-AFB4-8C1299BE8B80}"/>
              </a:ext>
            </a:extLst>
          </p:cNvPr>
          <p:cNvPicPr>
            <a:picLocks noChangeAspect="1"/>
          </p:cNvPicPr>
          <p:nvPr/>
        </p:nvPicPr>
        <p:blipFill>
          <a:blip r:embed="rId2"/>
          <a:stretch>
            <a:fillRect/>
          </a:stretch>
        </p:blipFill>
        <p:spPr>
          <a:xfrm>
            <a:off x="2678110" y="2667000"/>
            <a:ext cx="8172450" cy="3786187"/>
          </a:xfrm>
          <a:prstGeom prst="rect">
            <a:avLst/>
          </a:prstGeom>
        </p:spPr>
      </p:pic>
    </p:spTree>
    <p:extLst>
      <p:ext uri="{BB962C8B-B14F-4D97-AF65-F5344CB8AC3E}">
        <p14:creationId xmlns:p14="http://schemas.microsoft.com/office/powerpoint/2010/main" val="3713008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Parameter passing</a:t>
            </a:r>
            <a:endParaRPr lang="en-IN" dirty="0"/>
          </a:p>
        </p:txBody>
      </p:sp>
      <p:sp>
        <p:nvSpPr>
          <p:cNvPr id="12" name="Content Placeholder 11"/>
          <p:cNvSpPr>
            <a:spLocks noGrp="1"/>
          </p:cNvSpPr>
          <p:nvPr>
            <p:ph idx="1"/>
          </p:nvPr>
        </p:nvSpPr>
        <p:spPr>
          <a:xfrm>
            <a:off x="379199" y="1249340"/>
            <a:ext cx="11345747" cy="5151459"/>
          </a:xfrm>
        </p:spPr>
        <p:txBody>
          <a:bodyPr>
            <a:normAutofit lnSpcReduction="10000"/>
          </a:bodyPr>
          <a:lstStyle/>
          <a:p>
            <a:pPr algn="just"/>
            <a:r>
              <a:rPr lang="en-US" dirty="0"/>
              <a:t>Java handles parameters in methods. Ex : </a:t>
            </a:r>
            <a:r>
              <a:rPr lang="en-IN" dirty="0"/>
              <a:t>void swap(</a:t>
            </a:r>
            <a:r>
              <a:rPr lang="en-IN" dirty="0" err="1"/>
              <a:t>int</a:t>
            </a:r>
            <a:r>
              <a:rPr lang="en-IN" dirty="0"/>
              <a:t> num1, </a:t>
            </a:r>
            <a:r>
              <a:rPr lang="en-IN" dirty="0" err="1"/>
              <a:t>int</a:t>
            </a:r>
            <a:r>
              <a:rPr lang="en-IN" dirty="0"/>
              <a:t> num2).</a:t>
            </a:r>
          </a:p>
          <a:p>
            <a:pPr algn="just"/>
            <a:r>
              <a:rPr lang="en-US" dirty="0"/>
              <a:t>languages support two parameter passing techniques namely: </a:t>
            </a:r>
          </a:p>
          <a:p>
            <a:pPr lvl="1" algn="just"/>
            <a:r>
              <a:rPr lang="en-US" i="1" dirty="0"/>
              <a:t>pass-by-value</a:t>
            </a:r>
            <a:r>
              <a:rPr lang="en-US" dirty="0"/>
              <a:t> and </a:t>
            </a:r>
          </a:p>
          <a:p>
            <a:pPr lvl="1" algn="just"/>
            <a:r>
              <a:rPr lang="en-US" i="1" dirty="0"/>
              <a:t>pass-by-reference</a:t>
            </a:r>
            <a:r>
              <a:rPr lang="en-US" dirty="0"/>
              <a:t>.</a:t>
            </a:r>
          </a:p>
          <a:p>
            <a:pPr algn="just"/>
            <a:r>
              <a:rPr lang="en-US" dirty="0"/>
              <a:t>In </a:t>
            </a:r>
            <a:r>
              <a:rPr lang="en-US" b="1" dirty="0"/>
              <a:t>pass-by-value</a:t>
            </a:r>
            <a:r>
              <a:rPr lang="en-US" dirty="0"/>
              <a:t> technique, the actual parameters in the method call are copied to the dummy parameters in the method definition. So, whatever changes are performed on the dummy parameters, they are not reflected on the actual parameters.</a:t>
            </a:r>
          </a:p>
          <a:p>
            <a:pPr algn="just"/>
            <a:r>
              <a:rPr lang="en-US" dirty="0"/>
              <a:t>In </a:t>
            </a:r>
            <a:r>
              <a:rPr lang="en-US" i="1" dirty="0"/>
              <a:t>pass-by-reference </a:t>
            </a:r>
            <a:r>
              <a:rPr lang="en-US" dirty="0"/>
              <a:t>technique, reference (address) of the actual parameters are passed to the dummy parameters in the method definition. So, whatever changes are performed on the dummy parameters, they are reflected on the actual parameters too as both references point to same memory locations containing the original values.</a:t>
            </a:r>
            <a:endParaRPr lang="en-IN" dirty="0"/>
          </a:p>
        </p:txBody>
      </p:sp>
    </p:spTree>
    <p:extLst>
      <p:ext uri="{BB962C8B-B14F-4D97-AF65-F5344CB8AC3E}">
        <p14:creationId xmlns:p14="http://schemas.microsoft.com/office/powerpoint/2010/main" val="3206086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pass-by-value</a:t>
            </a:r>
            <a:endParaRPr lang="en-IN" dirty="0"/>
          </a:p>
        </p:txBody>
      </p:sp>
      <p:pic>
        <p:nvPicPr>
          <p:cNvPr id="3" name="Content Placeholder 2">
            <a:extLst>
              <a:ext uri="{FF2B5EF4-FFF2-40B4-BE49-F238E27FC236}">
                <a16:creationId xmlns:a16="http://schemas.microsoft.com/office/drawing/2014/main" id="{2B3F88AC-3A1B-47CB-BAF2-B44A5BED82A9}"/>
              </a:ext>
            </a:extLst>
          </p:cNvPr>
          <p:cNvPicPr>
            <a:picLocks noGrp="1" noChangeAspect="1"/>
          </p:cNvPicPr>
          <p:nvPr>
            <p:ph idx="1"/>
          </p:nvPr>
        </p:nvPicPr>
        <p:blipFill>
          <a:blip r:embed="rId2"/>
          <a:stretch>
            <a:fillRect/>
          </a:stretch>
        </p:blipFill>
        <p:spPr>
          <a:xfrm>
            <a:off x="236220" y="-3809"/>
            <a:ext cx="11727180" cy="6713462"/>
          </a:xfrm>
          <a:prstGeom prst="rect">
            <a:avLst/>
          </a:prstGeom>
        </p:spPr>
      </p:pic>
    </p:spTree>
    <p:extLst>
      <p:ext uri="{BB962C8B-B14F-4D97-AF65-F5344CB8AC3E}">
        <p14:creationId xmlns:p14="http://schemas.microsoft.com/office/powerpoint/2010/main" val="14713752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pass-by-reference</a:t>
            </a:r>
          </a:p>
        </p:txBody>
      </p:sp>
      <p:pic>
        <p:nvPicPr>
          <p:cNvPr id="6" name="Content Placeholder 5">
            <a:extLst>
              <a:ext uri="{FF2B5EF4-FFF2-40B4-BE49-F238E27FC236}">
                <a16:creationId xmlns:a16="http://schemas.microsoft.com/office/drawing/2014/main" id="{E0157D1A-5C5C-4DC1-9FA9-52850FC1169E}"/>
              </a:ext>
            </a:extLst>
          </p:cNvPr>
          <p:cNvPicPr>
            <a:picLocks noGrp="1" noChangeAspect="1"/>
          </p:cNvPicPr>
          <p:nvPr>
            <p:ph idx="1"/>
          </p:nvPr>
        </p:nvPicPr>
        <p:blipFill>
          <a:blip r:embed="rId2"/>
          <a:stretch>
            <a:fillRect/>
          </a:stretch>
        </p:blipFill>
        <p:spPr>
          <a:xfrm>
            <a:off x="0" y="22860"/>
            <a:ext cx="12039600" cy="6851549"/>
          </a:xfrm>
          <a:prstGeom prst="rect">
            <a:avLst/>
          </a:prstGeom>
        </p:spPr>
      </p:pic>
    </p:spTree>
    <p:extLst>
      <p:ext uri="{BB962C8B-B14F-4D97-AF65-F5344CB8AC3E}">
        <p14:creationId xmlns:p14="http://schemas.microsoft.com/office/powerpoint/2010/main" val="2331288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Packages in java</a:t>
            </a:r>
            <a:endParaRPr lang="en-IN" dirty="0"/>
          </a:p>
        </p:txBody>
      </p:sp>
      <p:sp>
        <p:nvSpPr>
          <p:cNvPr id="12" name="Content Placeholder 11"/>
          <p:cNvSpPr>
            <a:spLocks noGrp="1"/>
          </p:cNvSpPr>
          <p:nvPr>
            <p:ph idx="1"/>
          </p:nvPr>
        </p:nvSpPr>
        <p:spPr/>
        <p:txBody>
          <a:bodyPr>
            <a:normAutofit/>
          </a:bodyPr>
          <a:lstStyle/>
          <a:p>
            <a:pPr algn="just"/>
            <a:r>
              <a:rPr lang="en-US" dirty="0"/>
              <a:t>A package is a pack(group) of classes, interfaces and other packages. </a:t>
            </a:r>
          </a:p>
          <a:p>
            <a:pPr algn="just"/>
            <a:r>
              <a:rPr lang="en-US" dirty="0"/>
              <a:t>Java package removes naming collision.</a:t>
            </a:r>
          </a:p>
          <a:p>
            <a:pPr algn="just"/>
            <a:r>
              <a:rPr lang="en-US" dirty="0"/>
              <a:t>There  are two types of packages in Java</a:t>
            </a:r>
          </a:p>
          <a:p>
            <a:pPr lvl="1" algn="just"/>
            <a:r>
              <a:rPr lang="en-IN" dirty="0"/>
              <a:t>Built-in packages.</a:t>
            </a:r>
          </a:p>
          <a:p>
            <a:pPr lvl="1" algn="just"/>
            <a:r>
              <a:rPr lang="en-IN" dirty="0"/>
              <a:t>User defined package.</a:t>
            </a:r>
          </a:p>
          <a:p>
            <a:pPr marL="0" indent="0" algn="just">
              <a:buNone/>
            </a:pPr>
            <a:r>
              <a:rPr lang="en-IN" u="sng" dirty="0"/>
              <a:t>Built-in packages</a:t>
            </a:r>
            <a:endParaRPr lang="en-IN" dirty="0"/>
          </a:p>
          <a:p>
            <a:pPr marL="457200" lvl="1" indent="0" algn="just">
              <a:buNone/>
            </a:pPr>
            <a:r>
              <a:rPr lang="en-IN" dirty="0"/>
              <a:t>Ex : import </a:t>
            </a:r>
            <a:r>
              <a:rPr lang="en-IN" dirty="0" err="1"/>
              <a:t>java.util.Scanner</a:t>
            </a:r>
            <a:endParaRPr lang="en-IN" dirty="0"/>
          </a:p>
          <a:p>
            <a:pPr lvl="1" algn="just"/>
            <a:r>
              <a:rPr lang="en-US" dirty="0"/>
              <a:t>java is a top level package.</a:t>
            </a:r>
          </a:p>
          <a:p>
            <a:pPr lvl="1" algn="just"/>
            <a:r>
              <a:rPr lang="en-US" b="1" dirty="0" err="1"/>
              <a:t>util</a:t>
            </a:r>
            <a:r>
              <a:rPr lang="en-US" dirty="0"/>
              <a:t> is a sub package.</a:t>
            </a:r>
          </a:p>
          <a:p>
            <a:pPr lvl="1" algn="just"/>
            <a:r>
              <a:rPr lang="en-US" dirty="0"/>
              <a:t> and </a:t>
            </a:r>
            <a:r>
              <a:rPr lang="en-US" b="1" dirty="0"/>
              <a:t>Scanner</a:t>
            </a:r>
            <a:r>
              <a:rPr lang="en-US" dirty="0"/>
              <a:t> is a class which is present in the sub package </a:t>
            </a:r>
            <a:r>
              <a:rPr lang="en-US" b="1" dirty="0"/>
              <a:t>util</a:t>
            </a:r>
            <a:r>
              <a:rPr lang="en-US" dirty="0"/>
              <a:t>.</a:t>
            </a:r>
            <a:endParaRPr lang="en-IN" dirty="0"/>
          </a:p>
        </p:txBody>
      </p:sp>
    </p:spTree>
    <p:extLst>
      <p:ext uri="{BB962C8B-B14F-4D97-AF65-F5344CB8AC3E}">
        <p14:creationId xmlns:p14="http://schemas.microsoft.com/office/powerpoint/2010/main" val="4259334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PACKAGE in Java</a:t>
            </a:r>
            <a:endParaRPr lang="en-IN" dirty="0"/>
          </a:p>
        </p:txBody>
      </p:sp>
      <p:sp>
        <p:nvSpPr>
          <p:cNvPr id="12" name="Content Placeholder 11"/>
          <p:cNvSpPr>
            <a:spLocks noGrp="1"/>
          </p:cNvSpPr>
          <p:nvPr>
            <p:ph idx="1"/>
          </p:nvPr>
        </p:nvSpPr>
        <p:spPr/>
        <p:txBody>
          <a:bodyPr/>
          <a:lstStyle/>
          <a:p>
            <a:pPr algn="just"/>
            <a:r>
              <a:rPr lang="en-IN" dirty="0"/>
              <a:t>Syntax : 	package </a:t>
            </a:r>
            <a:r>
              <a:rPr lang="en-IN" dirty="0" err="1"/>
              <a:t>nameofpackage</a:t>
            </a:r>
            <a:r>
              <a:rPr lang="en-IN" dirty="0"/>
              <a:t>;</a:t>
            </a:r>
          </a:p>
          <a:p>
            <a:pPr algn="just"/>
            <a:r>
              <a:rPr lang="en-US" dirty="0"/>
              <a:t>Package names are written in all lower case to avoid conflict with the names of classes or interfaces.</a:t>
            </a:r>
          </a:p>
          <a:p>
            <a:pPr algn="just"/>
            <a:r>
              <a:rPr lang="en-US" dirty="0"/>
              <a:t>Companies use their reversed Internet domain name to begin their package names—for example : </a:t>
            </a:r>
            <a:r>
              <a:rPr lang="en-US" dirty="0" err="1"/>
              <a:t>com.hcl.mypackage</a:t>
            </a:r>
            <a:endParaRPr lang="en-US" dirty="0"/>
          </a:p>
          <a:p>
            <a:pPr algn="just"/>
            <a:r>
              <a:rPr lang="en-US" dirty="0"/>
              <a:t>Package must be the first statement in the java source file.</a:t>
            </a:r>
          </a:p>
          <a:p>
            <a:pPr algn="just"/>
            <a:r>
              <a:rPr lang="en-US" dirty="0"/>
              <a:t>Package name and folder name must be same.</a:t>
            </a:r>
          </a:p>
          <a:p>
            <a:pPr algn="just"/>
            <a:r>
              <a:rPr lang="en-US" dirty="0"/>
              <a:t>The classes in a package must be inside the folder that is named after the package.</a:t>
            </a:r>
          </a:p>
          <a:p>
            <a:endParaRPr lang="en-IN" dirty="0"/>
          </a:p>
        </p:txBody>
      </p:sp>
    </p:spTree>
    <p:extLst>
      <p:ext uri="{BB962C8B-B14F-4D97-AF65-F5344CB8AC3E}">
        <p14:creationId xmlns:p14="http://schemas.microsoft.com/office/powerpoint/2010/main" val="421131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literal </a:t>
            </a:r>
            <a:endParaRPr lang="en-IN" dirty="0"/>
          </a:p>
        </p:txBody>
      </p:sp>
      <p:sp>
        <p:nvSpPr>
          <p:cNvPr id="12" name="Content Placeholder 11"/>
          <p:cNvSpPr>
            <a:spLocks noGrp="1"/>
          </p:cNvSpPr>
          <p:nvPr>
            <p:ph idx="1"/>
          </p:nvPr>
        </p:nvSpPr>
        <p:spPr/>
        <p:txBody>
          <a:bodyPr/>
          <a:lstStyle/>
          <a:p>
            <a:pPr algn="just"/>
            <a:r>
              <a:rPr lang="en-US" dirty="0"/>
              <a:t>String literal is created by using double quotes. </a:t>
            </a:r>
          </a:p>
          <a:p>
            <a:pPr marL="0" indent="0" algn="just">
              <a:buNone/>
            </a:pPr>
            <a:r>
              <a:rPr lang="en-US" dirty="0"/>
              <a:t>	</a:t>
            </a:r>
            <a:r>
              <a:rPr lang="en-IN" dirty="0"/>
              <a:t> String </a:t>
            </a:r>
            <a:r>
              <a:rPr lang="en-IN" dirty="0" err="1"/>
              <a:t>str</a:t>
            </a:r>
            <a:r>
              <a:rPr lang="en-IN" dirty="0"/>
              <a:t>=“Welcome"; </a:t>
            </a:r>
          </a:p>
          <a:p>
            <a:pPr algn="just"/>
            <a:r>
              <a:rPr lang="en-US" dirty="0"/>
              <a:t>Each time you create a string literal, the JVM checks the string constant pool first.</a:t>
            </a:r>
          </a:p>
          <a:p>
            <a:pPr algn="just"/>
            <a:r>
              <a:rPr lang="en-US" dirty="0"/>
              <a:t>If the string already exists in the pool, a reference to the pooled instance is returned. </a:t>
            </a:r>
          </a:p>
          <a:p>
            <a:pPr algn="just"/>
            <a:r>
              <a:rPr lang="en-US" dirty="0"/>
              <a:t>If string doesn't exist in the pool, a new string instance is created and placed in the pool.</a:t>
            </a:r>
            <a:endParaRPr lang="en-IN" dirty="0"/>
          </a:p>
        </p:txBody>
      </p:sp>
    </p:spTree>
    <p:extLst>
      <p:ext uri="{BB962C8B-B14F-4D97-AF65-F5344CB8AC3E}">
        <p14:creationId xmlns:p14="http://schemas.microsoft.com/office/powerpoint/2010/main" val="3724251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in Eclipse</a:t>
            </a:r>
            <a:endParaRPr lang="en-IN" dirty="0"/>
          </a:p>
        </p:txBody>
      </p:sp>
      <p:sp>
        <p:nvSpPr>
          <p:cNvPr id="12" name="Content Placeholder 11"/>
          <p:cNvSpPr>
            <a:spLocks noGrp="1"/>
          </p:cNvSpPr>
          <p:nvPr>
            <p:ph idx="1"/>
          </p:nvPr>
        </p:nvSpPr>
        <p:spPr>
          <a:xfrm>
            <a:off x="379199" y="1249341"/>
            <a:ext cx="11345747" cy="4927622"/>
          </a:xfrm>
        </p:spPr>
        <p:txBody>
          <a:bodyPr/>
          <a:lstStyle/>
          <a:p>
            <a:pPr>
              <a:lnSpc>
                <a:spcPct val="100000"/>
              </a:lnSpc>
            </a:pPr>
            <a:r>
              <a:rPr lang="en-US" dirty="0">
                <a:ea typeface="+mn-ea"/>
              </a:rPr>
              <a:t>Create a package </a:t>
            </a:r>
          </a:p>
          <a:p>
            <a:pPr lvl="1">
              <a:lnSpc>
                <a:spcPct val="100000"/>
              </a:lnSpc>
            </a:pPr>
            <a:r>
              <a:rPr lang="en-US" sz="2800" dirty="0">
                <a:ea typeface="+mn-ea"/>
              </a:rPr>
              <a:t>Right click on the “</a:t>
            </a:r>
            <a:r>
              <a:rPr lang="en-US" sz="2800" dirty="0" err="1">
                <a:ea typeface="+mn-ea"/>
              </a:rPr>
              <a:t>src</a:t>
            </a:r>
            <a:r>
              <a:rPr lang="en-US" sz="2800" dirty="0">
                <a:ea typeface="+mn-ea"/>
              </a:rPr>
              <a:t>” and click on </a:t>
            </a:r>
            <a:r>
              <a:rPr lang="en-US" sz="2800" dirty="0" err="1">
                <a:ea typeface="+mn-ea"/>
              </a:rPr>
              <a:t>New</a:t>
            </a:r>
            <a:r>
              <a:rPr lang="en-US" sz="2800" dirty="0" err="1">
                <a:ea typeface="+mn-ea"/>
                <a:sym typeface="Wingdings" pitchFamily="2" charset="2"/>
              </a:rPr>
              <a:t>P</a:t>
            </a:r>
            <a:r>
              <a:rPr lang="en-US" sz="2800" dirty="0" err="1">
                <a:ea typeface="+mn-ea"/>
              </a:rPr>
              <a:t>ackage</a:t>
            </a:r>
            <a:r>
              <a:rPr lang="en-US" sz="2800" dirty="0">
                <a:ea typeface="+mn-ea"/>
              </a:rPr>
              <a:t>.</a:t>
            </a:r>
          </a:p>
          <a:p>
            <a:pPr lvl="1">
              <a:lnSpc>
                <a:spcPct val="100000"/>
              </a:lnSpc>
            </a:pPr>
            <a:r>
              <a:rPr lang="en-US" sz="2800" dirty="0">
                <a:ea typeface="+mn-ea"/>
              </a:rPr>
              <a:t>Enter the package name and click finish</a:t>
            </a:r>
          </a:p>
          <a:p>
            <a:endParaRPr lang="en-IN" dirty="0"/>
          </a:p>
        </p:txBody>
      </p:sp>
      <p:sp>
        <p:nvSpPr>
          <p:cNvPr id="5" name="Content Placeholder 2">
            <a:extLst>
              <a:ext uri="{FF2B5EF4-FFF2-40B4-BE49-F238E27FC236}">
                <a16:creationId xmlns:a16="http://schemas.microsoft.com/office/drawing/2014/main" id="{BA77CA76-5622-4F67-8B44-A5DA42893AF1}"/>
              </a:ext>
            </a:extLst>
          </p:cNvPr>
          <p:cNvSpPr>
            <a:spLocks noGrp="1"/>
          </p:cNvSpPr>
          <p:nvPr/>
        </p:nvSpPr>
        <p:spPr bwMode="auto">
          <a:xfrm>
            <a:off x="1943100" y="1023937"/>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40000"/>
              </a:lnSpc>
              <a:spcBef>
                <a:spcPct val="20000"/>
              </a:spcBef>
              <a:spcAft>
                <a:spcPct val="0"/>
              </a:spcAft>
              <a:buClr>
                <a:schemeClr val="accent2"/>
              </a:buClr>
              <a:buFont typeface="Wingdings" pitchFamily="2" charset="2"/>
              <a:buChar char="§"/>
              <a:defRPr sz="2000">
                <a:solidFill>
                  <a:srgbClr val="5F5F5F"/>
                </a:solidFill>
                <a:latin typeface="+mn-lt"/>
                <a:ea typeface="+mn-ea"/>
                <a:cs typeface="+mn-cs"/>
              </a:defRPr>
            </a:lvl1pPr>
            <a:lvl2pPr marL="742950" indent="-285750" algn="l" rtl="0" eaLnBrk="0" fontAlgn="base" hangingPunct="0">
              <a:lnSpc>
                <a:spcPct val="140000"/>
              </a:lnSpc>
              <a:spcBef>
                <a:spcPct val="20000"/>
              </a:spcBef>
              <a:spcAft>
                <a:spcPct val="0"/>
              </a:spcAft>
              <a:buClr>
                <a:schemeClr val="accent2"/>
              </a:buClr>
              <a:buFont typeface="Wingdings" pitchFamily="2" charset="2"/>
              <a:buChar char="§"/>
              <a:defRPr sz="2800">
                <a:solidFill>
                  <a:srgbClr val="5F5F5F"/>
                </a:solidFill>
                <a:latin typeface="+mn-lt"/>
              </a:defRPr>
            </a:lvl2pPr>
            <a:lvl3pPr marL="1143000" indent="-228600" algn="l" rtl="0" eaLnBrk="0" fontAlgn="base" hangingPunct="0">
              <a:lnSpc>
                <a:spcPct val="140000"/>
              </a:lnSpc>
              <a:spcBef>
                <a:spcPct val="20000"/>
              </a:spcBef>
              <a:spcAft>
                <a:spcPct val="0"/>
              </a:spcAft>
              <a:buClr>
                <a:schemeClr val="accent2"/>
              </a:buClr>
              <a:buFont typeface="Wingdings" pitchFamily="2" charset="2"/>
              <a:buChar char="§"/>
              <a:defRPr sz="1600">
                <a:solidFill>
                  <a:srgbClr val="5F5F5F"/>
                </a:solidFill>
                <a:latin typeface="+mn-lt"/>
              </a:defRPr>
            </a:lvl3pPr>
            <a:lvl4pPr marL="16002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4pPr>
            <a:lvl5pPr marL="2057400" indent="-228600" algn="l" rtl="0" eaLnBrk="0" fontAlgn="base" hangingPunct="0">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5pPr>
            <a:lvl6pPr marL="25146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6pPr>
            <a:lvl7pPr marL="29718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7pPr>
            <a:lvl8pPr marL="34290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8pPr>
            <a:lvl9pPr marL="3886200" indent="-228600" algn="l" rtl="0" fontAlgn="base">
              <a:lnSpc>
                <a:spcPct val="140000"/>
              </a:lnSpc>
              <a:spcBef>
                <a:spcPct val="20000"/>
              </a:spcBef>
              <a:spcAft>
                <a:spcPct val="0"/>
              </a:spcAft>
              <a:buClr>
                <a:schemeClr val="accent2"/>
              </a:buClr>
              <a:buFont typeface="Wingdings" pitchFamily="2" charset="2"/>
              <a:buChar char="§"/>
              <a:defRPr sz="1400">
                <a:solidFill>
                  <a:srgbClr val="5F5F5F"/>
                </a:solidFill>
                <a:latin typeface="+mn-lt"/>
              </a:defRPr>
            </a:lvl9pPr>
          </a:lstStyle>
          <a:p>
            <a:endParaRPr lang="en-US" dirty="0"/>
          </a:p>
          <a:p>
            <a:pPr lvl="1"/>
            <a:endParaRPr lang="en-US" dirty="0"/>
          </a:p>
        </p:txBody>
      </p:sp>
      <p:pic>
        <p:nvPicPr>
          <p:cNvPr id="6" name="Picture 5">
            <a:extLst>
              <a:ext uri="{FF2B5EF4-FFF2-40B4-BE49-F238E27FC236}">
                <a16:creationId xmlns:a16="http://schemas.microsoft.com/office/drawing/2014/main" id="{626975E3-083A-4AC1-A8A4-309322017E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2001" y="2163617"/>
            <a:ext cx="5257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F36193B0-5CBA-42E6-BE60-95EBF67B1391}"/>
              </a:ext>
            </a:extLst>
          </p:cNvPr>
          <p:cNvSpPr txBox="1">
            <a:spLocks/>
          </p:cNvSpPr>
          <p:nvPr/>
        </p:nvSpPr>
        <p:spPr bwMode="auto">
          <a:xfrm>
            <a:off x="16565" y="2695576"/>
            <a:ext cx="8001000" cy="3933824"/>
          </a:xfrm>
          <a:prstGeom prst="rect">
            <a:avLst/>
          </a:prstGeom>
          <a:noFill/>
          <a:ln w="9525">
            <a:noFill/>
            <a:miter lim="800000"/>
            <a:headEnd/>
            <a:tailEnd/>
          </a:ln>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a:spcBef>
                <a:spcPct val="20000"/>
              </a:spcBef>
              <a:buClr>
                <a:schemeClr val="accent2"/>
              </a:buClr>
              <a:defRPr/>
            </a:pPr>
            <a:r>
              <a:rPr lang="en-US" sz="2800" dirty="0">
                <a:latin typeface="Calibri" charset="0"/>
                <a:cs typeface="Calibri" charset="0"/>
              </a:rPr>
              <a:t>  Create a class inside the package</a:t>
            </a:r>
          </a:p>
          <a:p>
            <a:pPr marL="1085850" lvl="1" indent="-457200">
              <a:spcBef>
                <a:spcPct val="20000"/>
              </a:spcBef>
              <a:buClr>
                <a:schemeClr val="accent2"/>
              </a:buClr>
              <a:buFont typeface="Arial" panose="020B0604020202020204" pitchFamily="34" charset="0"/>
              <a:buChar char="•"/>
              <a:defRPr/>
            </a:pPr>
            <a:r>
              <a:rPr lang="en-US" sz="2800" dirty="0">
                <a:latin typeface="Calibri" charset="0"/>
                <a:cs typeface="Calibri" charset="0"/>
              </a:rPr>
              <a:t>Right click on the newly created package</a:t>
            </a:r>
          </a:p>
          <a:p>
            <a:pPr marL="1085850" lvl="1" indent="-457200">
              <a:spcBef>
                <a:spcPct val="20000"/>
              </a:spcBef>
              <a:buClr>
                <a:schemeClr val="accent2"/>
              </a:buClr>
              <a:buFont typeface="Arial" panose="020B0604020202020204" pitchFamily="34" charset="0"/>
              <a:buChar char="•"/>
              <a:defRPr/>
            </a:pPr>
            <a:r>
              <a:rPr lang="en-US" sz="2800" dirty="0">
                <a:latin typeface="Calibri" charset="0"/>
                <a:cs typeface="Calibri" charset="0"/>
              </a:rPr>
              <a:t>   and  click on </a:t>
            </a:r>
            <a:r>
              <a:rPr lang="en-US" sz="2800" dirty="0" err="1">
                <a:latin typeface="Calibri" charset="0"/>
                <a:cs typeface="Calibri" charset="0"/>
              </a:rPr>
              <a:t>New</a:t>
            </a:r>
            <a:r>
              <a:rPr lang="en-US" sz="2800" dirty="0" err="1">
                <a:latin typeface="Calibri" charset="0"/>
                <a:cs typeface="Calibri" charset="0"/>
                <a:sym typeface="Wingdings" pitchFamily="2" charset="2"/>
              </a:rPr>
              <a:t>Class</a:t>
            </a:r>
            <a:r>
              <a:rPr lang="en-US" sz="2800" dirty="0">
                <a:latin typeface="Calibri" charset="0"/>
                <a:cs typeface="Calibri" charset="0"/>
              </a:rPr>
              <a:t>.</a:t>
            </a:r>
          </a:p>
          <a:p>
            <a:pPr marL="1085850" lvl="1" indent="-457200">
              <a:spcBef>
                <a:spcPct val="20000"/>
              </a:spcBef>
              <a:buClr>
                <a:schemeClr val="accent2"/>
              </a:buClr>
              <a:buFont typeface="Arial" panose="020B0604020202020204" pitchFamily="34" charset="0"/>
              <a:buChar char="•"/>
              <a:defRPr/>
            </a:pPr>
            <a:r>
              <a:rPr lang="en-US" sz="2800" dirty="0">
                <a:latin typeface="Calibri" charset="0"/>
                <a:cs typeface="Calibri" charset="0"/>
              </a:rPr>
              <a:t>Rest is the same.</a:t>
            </a:r>
          </a:p>
          <a:p>
            <a:pPr marL="1085850" lvl="1" indent="-457200">
              <a:spcBef>
                <a:spcPct val="20000"/>
              </a:spcBef>
              <a:buClr>
                <a:schemeClr val="accent2"/>
              </a:buClr>
              <a:buFont typeface="Arial" panose="020B0604020202020204" pitchFamily="34" charset="0"/>
              <a:buChar char="•"/>
              <a:defRPr/>
            </a:pPr>
            <a:endParaRPr lang="en-US" sz="2800" dirty="0">
              <a:latin typeface="Calibri" charset="0"/>
              <a:cs typeface="Calibri" charset="0"/>
            </a:endParaRPr>
          </a:p>
          <a:p>
            <a:pPr marL="400050" indent="-228600">
              <a:spcBef>
                <a:spcPct val="20000"/>
              </a:spcBef>
              <a:buClr>
                <a:schemeClr val="accent2"/>
              </a:buClr>
              <a:buFont typeface="Arial"/>
              <a:buChar char="•"/>
              <a:defRPr/>
            </a:pPr>
            <a:r>
              <a:rPr lang="en-US" sz="2800" dirty="0">
                <a:latin typeface="Calibri" charset="0"/>
                <a:cs typeface="Calibri" charset="0"/>
              </a:rPr>
              <a:t>The IDE will automatically find the packages</a:t>
            </a:r>
          </a:p>
          <a:p>
            <a:pPr marL="171450">
              <a:spcBef>
                <a:spcPct val="20000"/>
              </a:spcBef>
              <a:buClr>
                <a:schemeClr val="accent2"/>
              </a:buClr>
              <a:defRPr/>
            </a:pPr>
            <a:r>
              <a:rPr lang="en-US" sz="2800" dirty="0">
                <a:latin typeface="Calibri" charset="0"/>
                <a:cs typeface="Calibri" charset="0"/>
              </a:rPr>
              <a:t>    in the same project. Compilation and execution is     </a:t>
            </a:r>
          </a:p>
          <a:p>
            <a:pPr marL="171450">
              <a:spcBef>
                <a:spcPct val="20000"/>
              </a:spcBef>
              <a:buClr>
                <a:schemeClr val="accent2"/>
              </a:buClr>
              <a:defRPr/>
            </a:pPr>
            <a:r>
              <a:rPr lang="en-US" sz="2800" dirty="0">
                <a:latin typeface="Calibri" charset="0"/>
                <a:cs typeface="Calibri" charset="0"/>
              </a:rPr>
              <a:t>    simple and straight forward from IDE.</a:t>
            </a:r>
          </a:p>
        </p:txBody>
      </p:sp>
      <p:pic>
        <p:nvPicPr>
          <p:cNvPr id="8" name="Picture 7">
            <a:extLst>
              <a:ext uri="{FF2B5EF4-FFF2-40B4-BE49-F238E27FC236}">
                <a16:creationId xmlns:a16="http://schemas.microsoft.com/office/drawing/2014/main" id="{4F238A95-1D61-4B20-8ABF-A8428C2B7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7701" y="4432156"/>
            <a:ext cx="54864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9981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Additional points about package</a:t>
            </a:r>
          </a:p>
        </p:txBody>
      </p:sp>
      <p:sp>
        <p:nvSpPr>
          <p:cNvPr id="12" name="Content Placeholder 11"/>
          <p:cNvSpPr>
            <a:spLocks noGrp="1"/>
          </p:cNvSpPr>
          <p:nvPr>
            <p:ph idx="1"/>
          </p:nvPr>
        </p:nvSpPr>
        <p:spPr/>
        <p:txBody>
          <a:bodyPr>
            <a:normAutofit lnSpcReduction="10000"/>
          </a:bodyPr>
          <a:lstStyle/>
          <a:p>
            <a:r>
              <a:rPr lang="en-US" dirty="0"/>
              <a:t>A package is always defined as a separate folder having the same name as the package name.</a:t>
            </a:r>
          </a:p>
          <a:p>
            <a:r>
              <a:rPr lang="en-US" dirty="0"/>
              <a:t>Store all the classes in that package folder.</a:t>
            </a:r>
          </a:p>
          <a:p>
            <a:r>
              <a:rPr lang="en-US" dirty="0"/>
              <a:t>All classes of the package which we wish to access outside the package must be declared </a:t>
            </a:r>
            <a:r>
              <a:rPr lang="en-US" b="1" dirty="0"/>
              <a:t>public</a:t>
            </a:r>
            <a:r>
              <a:rPr lang="en-US" dirty="0"/>
              <a:t>.</a:t>
            </a:r>
          </a:p>
          <a:p>
            <a:r>
              <a:rPr lang="en-US" dirty="0"/>
              <a:t>All classes within the package must have the package statement as its first line.</a:t>
            </a:r>
          </a:p>
          <a:p>
            <a:r>
              <a:rPr lang="en-US" dirty="0"/>
              <a:t>All classes of the package must be compiled before use (So that they are error free).</a:t>
            </a:r>
          </a:p>
          <a:p>
            <a:pPr marL="0" indent="0">
              <a:buNone/>
            </a:pPr>
            <a:br>
              <a:rPr lang="en-US" dirty="0"/>
            </a:br>
            <a:endParaRPr lang="en-IN" dirty="0"/>
          </a:p>
        </p:txBody>
      </p:sp>
    </p:spTree>
    <p:extLst>
      <p:ext uri="{BB962C8B-B14F-4D97-AF65-F5344CB8AC3E}">
        <p14:creationId xmlns:p14="http://schemas.microsoft.com/office/powerpoint/2010/main" val="1444801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 keyword</a:t>
            </a:r>
            <a:endParaRPr lang="en-IN" dirty="0"/>
          </a:p>
        </p:txBody>
      </p:sp>
      <p:sp>
        <p:nvSpPr>
          <p:cNvPr id="12" name="Content Placeholder 11"/>
          <p:cNvSpPr>
            <a:spLocks noGrp="1"/>
          </p:cNvSpPr>
          <p:nvPr>
            <p:ph idx="1"/>
          </p:nvPr>
        </p:nvSpPr>
        <p:spPr/>
        <p:txBody>
          <a:bodyPr>
            <a:normAutofit fontScale="92500" lnSpcReduction="10000"/>
          </a:bodyPr>
          <a:lstStyle/>
          <a:p>
            <a:r>
              <a:rPr lang="en-US" dirty="0"/>
              <a:t>‘import’ keyword is used to import built-in and user-defined packages into your java source file so that your class can refer to a class that is in another package by directly using its name.</a:t>
            </a:r>
          </a:p>
          <a:p>
            <a:r>
              <a:rPr lang="en-US" dirty="0"/>
              <a:t>There are 3 different ways to refer to any class that is present in a different package:</a:t>
            </a:r>
          </a:p>
          <a:p>
            <a:pPr lvl="1"/>
            <a:r>
              <a:rPr lang="en-US" b="1" dirty="0"/>
              <a:t>Using fully qualified name (But this is not a good practice.)</a:t>
            </a:r>
          </a:p>
          <a:p>
            <a:pPr marL="914400" lvl="2" indent="0">
              <a:buNone/>
            </a:pPr>
            <a:r>
              <a:rPr lang="en-US" dirty="0"/>
              <a:t>Ex :  </a:t>
            </a:r>
            <a:r>
              <a:rPr lang="en-US" dirty="0" err="1"/>
              <a:t>pack.A</a:t>
            </a:r>
            <a:r>
              <a:rPr lang="en-US" dirty="0"/>
              <a:t> </a:t>
            </a:r>
            <a:r>
              <a:rPr lang="en-US" dirty="0" err="1"/>
              <a:t>obj</a:t>
            </a:r>
            <a:r>
              <a:rPr lang="en-US" dirty="0"/>
              <a:t> = new </a:t>
            </a:r>
            <a:r>
              <a:rPr lang="en-US" dirty="0" err="1"/>
              <a:t>pack.A</a:t>
            </a:r>
            <a:r>
              <a:rPr lang="en-US" dirty="0"/>
              <a:t>();  //using fully qualified name </a:t>
            </a:r>
          </a:p>
          <a:p>
            <a:pPr lvl="1"/>
            <a:r>
              <a:rPr lang="en-US" b="1" dirty="0"/>
              <a:t>To import only the class/classes you want to use</a:t>
            </a:r>
          </a:p>
          <a:p>
            <a:pPr lvl="2"/>
            <a:r>
              <a:rPr lang="en-US" dirty="0"/>
              <a:t>If you import </a:t>
            </a:r>
            <a:r>
              <a:rPr lang="en-US" dirty="0" err="1"/>
              <a:t>packagename.classname</a:t>
            </a:r>
            <a:r>
              <a:rPr lang="en-US" dirty="0"/>
              <a:t> then only the class with name </a:t>
            </a:r>
            <a:r>
              <a:rPr lang="en-US" dirty="0" err="1"/>
              <a:t>classname</a:t>
            </a:r>
            <a:r>
              <a:rPr lang="en-US" dirty="0"/>
              <a:t> in the package with name </a:t>
            </a:r>
            <a:r>
              <a:rPr lang="en-US" dirty="0" err="1"/>
              <a:t>packagename</a:t>
            </a:r>
            <a:r>
              <a:rPr lang="en-US" dirty="0"/>
              <a:t> will be available for use.</a:t>
            </a:r>
          </a:p>
          <a:p>
            <a:pPr lvl="2"/>
            <a:r>
              <a:rPr lang="en-US" dirty="0"/>
              <a:t>Ex :  import </a:t>
            </a:r>
            <a:r>
              <a:rPr lang="en-US" dirty="0" err="1"/>
              <a:t>pack.A</a:t>
            </a:r>
            <a:r>
              <a:rPr lang="en-US" dirty="0"/>
              <a:t>;</a:t>
            </a:r>
          </a:p>
          <a:p>
            <a:pPr lvl="1"/>
            <a:r>
              <a:rPr lang="en-US" b="1" dirty="0"/>
              <a:t>To import all the classes from a particular package</a:t>
            </a:r>
          </a:p>
          <a:p>
            <a:pPr lvl="2"/>
            <a:r>
              <a:rPr lang="en-US" dirty="0" err="1"/>
              <a:t>packagename</a:t>
            </a:r>
            <a:r>
              <a:rPr lang="en-US" dirty="0"/>
              <a:t>.*, then all the classes and interfaces of this package will be accessible but the classes and interface inside the </a:t>
            </a:r>
            <a:r>
              <a:rPr lang="en-US" dirty="0" err="1"/>
              <a:t>subpackages</a:t>
            </a:r>
            <a:r>
              <a:rPr lang="en-US" dirty="0"/>
              <a:t> will not be available for use.</a:t>
            </a:r>
          </a:p>
          <a:p>
            <a:pPr lvl="2"/>
            <a:r>
              <a:rPr lang="en-US" dirty="0"/>
              <a:t>Ex : import </a:t>
            </a:r>
            <a:r>
              <a:rPr lang="en-US" dirty="0" err="1"/>
              <a:t>learnjava</a:t>
            </a:r>
            <a:r>
              <a:rPr lang="en-US" dirty="0"/>
              <a:t>.*;</a:t>
            </a:r>
            <a:endParaRPr lang="en-IN" dirty="0"/>
          </a:p>
        </p:txBody>
      </p:sp>
    </p:spTree>
    <p:extLst>
      <p:ext uri="{BB962C8B-B14F-4D97-AF65-F5344CB8AC3E}">
        <p14:creationId xmlns:p14="http://schemas.microsoft.com/office/powerpoint/2010/main" val="23804233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static import</a:t>
            </a:r>
            <a:endParaRPr lang="en-IN" dirty="0"/>
          </a:p>
        </p:txBody>
      </p:sp>
      <p:sp>
        <p:nvSpPr>
          <p:cNvPr id="12" name="Content Placeholder 11"/>
          <p:cNvSpPr>
            <a:spLocks noGrp="1"/>
          </p:cNvSpPr>
          <p:nvPr>
            <p:ph idx="1"/>
          </p:nvPr>
        </p:nvSpPr>
        <p:spPr/>
        <p:txBody>
          <a:bodyPr/>
          <a:lstStyle/>
          <a:p>
            <a:r>
              <a:rPr lang="en-US" dirty="0"/>
              <a:t>Static import allows you to access the static member of a class directly without using the fully qualified name.</a:t>
            </a:r>
          </a:p>
          <a:p>
            <a:r>
              <a:rPr lang="en-US" dirty="0"/>
              <a:t>If you are going to use static variables and methods only then use static imports.</a:t>
            </a:r>
          </a:p>
          <a:p>
            <a:pPr marL="0" indent="0">
              <a:buNone/>
            </a:pPr>
            <a:r>
              <a:rPr lang="en-US" dirty="0"/>
              <a:t>	Example : import static java.lang.Math.*</a:t>
            </a:r>
            <a:endParaRPr lang="en-IN" dirty="0"/>
          </a:p>
        </p:txBody>
      </p:sp>
    </p:spTree>
    <p:extLst>
      <p:ext uri="{BB962C8B-B14F-4D97-AF65-F5344CB8AC3E}">
        <p14:creationId xmlns:p14="http://schemas.microsoft.com/office/powerpoint/2010/main" val="3674329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lnSpcReduction="10000"/>
          </a:bodyPr>
          <a:lstStyle/>
          <a:p>
            <a:r>
              <a:rPr lang="en-US" dirty="0"/>
              <a:t>All source files should begin with comment.</a:t>
            </a:r>
          </a:p>
          <a:p>
            <a:pPr marL="0" indent="0">
              <a:buNone/>
            </a:pPr>
            <a:r>
              <a:rPr lang="en-US" dirty="0"/>
              <a:t>	</a:t>
            </a:r>
            <a:r>
              <a:rPr lang="en-US" sz="1800" dirty="0"/>
              <a:t>/*</a:t>
            </a:r>
          </a:p>
          <a:p>
            <a:pPr marL="0" indent="0">
              <a:buNone/>
            </a:pPr>
            <a:r>
              <a:rPr lang="en-US" sz="1800" dirty="0"/>
              <a:t> 	* </a:t>
            </a:r>
            <a:r>
              <a:rPr lang="en-US" sz="1800" dirty="0" err="1"/>
              <a:t>Classname</a:t>
            </a:r>
            <a:endParaRPr lang="en-US" sz="1800" dirty="0"/>
          </a:p>
          <a:p>
            <a:pPr marL="0" indent="0">
              <a:buNone/>
            </a:pPr>
            <a:r>
              <a:rPr lang="en-US" sz="1800" dirty="0"/>
              <a:t>	*</a:t>
            </a:r>
          </a:p>
          <a:p>
            <a:pPr marL="0" indent="0">
              <a:buNone/>
            </a:pPr>
            <a:r>
              <a:rPr lang="en-US" sz="1800" dirty="0"/>
              <a:t> 	* Version info</a:t>
            </a:r>
          </a:p>
          <a:p>
            <a:pPr marL="0" indent="0">
              <a:buNone/>
            </a:pPr>
            <a:r>
              <a:rPr lang="en-US" sz="1800" dirty="0"/>
              <a:t> 	*</a:t>
            </a:r>
          </a:p>
          <a:p>
            <a:pPr marL="0" indent="0">
              <a:buNone/>
            </a:pPr>
            <a:r>
              <a:rPr lang="en-US" sz="1800" dirty="0"/>
              <a:t>	 * Copyright notice</a:t>
            </a:r>
          </a:p>
          <a:p>
            <a:pPr marL="0" indent="0">
              <a:buNone/>
            </a:pPr>
            <a:r>
              <a:rPr lang="en-US" sz="1800" dirty="0"/>
              <a:t> 	*/</a:t>
            </a:r>
          </a:p>
          <a:p>
            <a:r>
              <a:rPr lang="en-IN" dirty="0"/>
              <a:t>Package and Import Statements</a:t>
            </a:r>
          </a:p>
          <a:p>
            <a:pPr lvl="1"/>
            <a:r>
              <a:rPr lang="en-US" dirty="0"/>
              <a:t>The first non-comment line of most Java source files is a package statement. </a:t>
            </a:r>
          </a:p>
          <a:p>
            <a:pPr lvl="1"/>
            <a:r>
              <a:rPr lang="en-US" dirty="0"/>
              <a:t>After that, import statements can follow. For example: </a:t>
            </a:r>
          </a:p>
          <a:p>
            <a:pPr marL="914400" lvl="2" indent="0">
              <a:buNone/>
            </a:pPr>
            <a:r>
              <a:rPr lang="en-US" dirty="0"/>
              <a:t>package </a:t>
            </a:r>
            <a:r>
              <a:rPr lang="en-US" dirty="0" err="1"/>
              <a:t>com.hcl</a:t>
            </a:r>
            <a:r>
              <a:rPr lang="en-US" dirty="0"/>
              <a:t>;</a:t>
            </a:r>
          </a:p>
          <a:p>
            <a:pPr marL="914400" lvl="2" indent="0">
              <a:buNone/>
            </a:pPr>
            <a:r>
              <a:rPr lang="en-US" dirty="0"/>
              <a:t> import </a:t>
            </a:r>
            <a:r>
              <a:rPr lang="en-US" dirty="0" err="1"/>
              <a:t>com.hcl.fs.Account</a:t>
            </a:r>
            <a:r>
              <a:rPr lang="en-US" dirty="0"/>
              <a:t>;</a:t>
            </a:r>
            <a:endParaRPr lang="en-IN" dirty="0"/>
          </a:p>
        </p:txBody>
      </p:sp>
    </p:spTree>
    <p:extLst>
      <p:ext uri="{BB962C8B-B14F-4D97-AF65-F5344CB8AC3E}">
        <p14:creationId xmlns:p14="http://schemas.microsoft.com/office/powerpoint/2010/main" val="41550186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lnSpcReduction="10000"/>
          </a:bodyPr>
          <a:lstStyle/>
          <a:p>
            <a:r>
              <a:rPr lang="en-IN" dirty="0"/>
              <a:t>Indentation</a:t>
            </a:r>
          </a:p>
          <a:p>
            <a:pPr lvl="1"/>
            <a:r>
              <a:rPr lang="en-US" b="1" dirty="0"/>
              <a:t>Four </a:t>
            </a:r>
            <a:r>
              <a:rPr lang="en-US" dirty="0"/>
              <a:t>spaces should be used as the unit of indentation. </a:t>
            </a:r>
            <a:endParaRPr lang="en-IN" dirty="0"/>
          </a:p>
          <a:p>
            <a:r>
              <a:rPr lang="en-IN" dirty="0"/>
              <a:t>Line Length</a:t>
            </a:r>
          </a:p>
          <a:p>
            <a:pPr lvl="1"/>
            <a:r>
              <a:rPr lang="en-US" dirty="0"/>
              <a:t>Avoid lines longer than 80 characters.</a:t>
            </a:r>
          </a:p>
          <a:p>
            <a:r>
              <a:rPr lang="en-IN" dirty="0"/>
              <a:t>Wrapping Lines</a:t>
            </a:r>
          </a:p>
          <a:p>
            <a:pPr lvl="1"/>
            <a:r>
              <a:rPr lang="en-US" dirty="0"/>
              <a:t>When an expression will not fit on a single line, break it according to these general principles:</a:t>
            </a:r>
          </a:p>
          <a:p>
            <a:pPr lvl="2"/>
            <a:r>
              <a:rPr lang="en-US" dirty="0"/>
              <a:t>Break after a comma.</a:t>
            </a:r>
          </a:p>
          <a:p>
            <a:pPr lvl="2"/>
            <a:r>
              <a:rPr lang="en-US" dirty="0"/>
              <a:t>Break before an operator.</a:t>
            </a:r>
          </a:p>
          <a:p>
            <a:pPr lvl="2"/>
            <a:r>
              <a:rPr lang="en-US" dirty="0"/>
              <a:t>Prefer higher-level breaks to lower-level breaks.</a:t>
            </a:r>
          </a:p>
          <a:p>
            <a:pPr lvl="2"/>
            <a:r>
              <a:rPr lang="en-US" dirty="0"/>
              <a:t>Align the new line with the beginning of the expression at the same level on the previous line.</a:t>
            </a:r>
          </a:p>
          <a:p>
            <a:pPr lvl="2"/>
            <a:r>
              <a:rPr lang="en-US" dirty="0"/>
              <a:t>If the above rules lead to confusing code or to code that’s squished up against the right margin, just indent 8 spaces instead.</a:t>
            </a:r>
          </a:p>
        </p:txBody>
      </p:sp>
    </p:spTree>
    <p:extLst>
      <p:ext uri="{BB962C8B-B14F-4D97-AF65-F5344CB8AC3E}">
        <p14:creationId xmlns:p14="http://schemas.microsoft.com/office/powerpoint/2010/main" val="3378882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fontScale="92500" lnSpcReduction="20000"/>
          </a:bodyPr>
          <a:lstStyle/>
          <a:p>
            <a:pPr algn="just"/>
            <a:r>
              <a:rPr lang="en-IN" dirty="0"/>
              <a:t>Comments</a:t>
            </a:r>
          </a:p>
          <a:p>
            <a:pPr lvl="1" algn="just"/>
            <a:r>
              <a:rPr lang="en-US" dirty="0"/>
              <a:t>Comments are delimited by /*...*/, and //.</a:t>
            </a:r>
          </a:p>
          <a:p>
            <a:pPr lvl="1" algn="just"/>
            <a:r>
              <a:rPr lang="en-US" dirty="0"/>
              <a:t>Documentation comments are delimited by /**...*/. </a:t>
            </a:r>
          </a:p>
          <a:p>
            <a:pPr lvl="1" algn="just"/>
            <a:r>
              <a:rPr lang="en-US" dirty="0"/>
              <a:t>Implementation comments are mean for commenting out code or for comments about the particular implementation. </a:t>
            </a:r>
          </a:p>
          <a:p>
            <a:pPr lvl="1" algn="just"/>
            <a:r>
              <a:rPr lang="en-US" dirty="0"/>
              <a:t>Doc comments are meant to describe the specification of the code, from an implementation-free perspective. to be read by developers who might not necessarily have the source code at hand.</a:t>
            </a:r>
          </a:p>
          <a:p>
            <a:pPr algn="just"/>
            <a:r>
              <a:rPr lang="en-IN" dirty="0"/>
              <a:t>Initialization</a:t>
            </a:r>
          </a:p>
          <a:p>
            <a:pPr lvl="1" algn="just"/>
            <a:r>
              <a:rPr lang="en-US" dirty="0"/>
              <a:t>Initialize local variables where they’re declared.</a:t>
            </a:r>
          </a:p>
          <a:p>
            <a:pPr algn="just"/>
            <a:r>
              <a:rPr lang="en-IN" dirty="0"/>
              <a:t>Class and Interface Declarations</a:t>
            </a:r>
          </a:p>
          <a:p>
            <a:pPr lvl="1" algn="just"/>
            <a:r>
              <a:rPr lang="en-US" dirty="0"/>
              <a:t>When coding Java classes and interfaces, the following formatting rules should be followed: 	</a:t>
            </a:r>
          </a:p>
          <a:p>
            <a:pPr lvl="2" algn="just"/>
            <a:r>
              <a:rPr lang="en-US" dirty="0"/>
              <a:t>No space between a method name and the parenthesis “(“ starting its parameter list. </a:t>
            </a:r>
          </a:p>
          <a:p>
            <a:pPr lvl="2" algn="just"/>
            <a:r>
              <a:rPr lang="en-US" dirty="0"/>
              <a:t>Open brace “{” appears at the end of the same line as the declaration statement.</a:t>
            </a:r>
          </a:p>
          <a:p>
            <a:pPr lvl="2" algn="just"/>
            <a:r>
              <a:rPr lang="en-US" dirty="0"/>
              <a:t>Closing brace “}” starts a line by itself indented to match its corresponding opening statement, except when it is a null statement the “}” should appear immediately after the “{“</a:t>
            </a:r>
            <a:endParaRPr lang="en-IN" dirty="0"/>
          </a:p>
        </p:txBody>
      </p:sp>
    </p:spTree>
    <p:extLst>
      <p:ext uri="{BB962C8B-B14F-4D97-AF65-F5344CB8AC3E}">
        <p14:creationId xmlns:p14="http://schemas.microsoft.com/office/powerpoint/2010/main" val="15162998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a:xfrm>
            <a:off x="379199" y="1249340"/>
            <a:ext cx="11345747" cy="5303859"/>
          </a:xfrm>
        </p:spPr>
        <p:txBody>
          <a:bodyPr>
            <a:normAutofit fontScale="85000" lnSpcReduction="20000"/>
          </a:bodyPr>
          <a:lstStyle/>
          <a:p>
            <a:r>
              <a:rPr lang="en-IN" dirty="0"/>
              <a:t>return Statements</a:t>
            </a:r>
          </a:p>
          <a:p>
            <a:pPr lvl="1"/>
            <a:r>
              <a:rPr lang="en-US" dirty="0"/>
              <a:t>A return statement with a value should not use parentheses unless they make the return value more obvious.</a:t>
            </a:r>
            <a:r>
              <a:rPr lang="en-IN" dirty="0"/>
              <a:t> Ex : return “Thank you” ;</a:t>
            </a:r>
          </a:p>
          <a:p>
            <a:r>
              <a:rPr lang="en-IN" dirty="0"/>
              <a:t>if, if-else, if-else-if-else Statements</a:t>
            </a:r>
          </a:p>
          <a:p>
            <a:pPr lvl="1"/>
            <a:r>
              <a:rPr lang="en-US" dirty="0"/>
              <a:t>The if-else class of statements should have the following form:</a:t>
            </a:r>
          </a:p>
          <a:p>
            <a:pPr marL="1371600" lvl="3" indent="0">
              <a:buNone/>
            </a:pPr>
            <a:r>
              <a:rPr lang="en-US" dirty="0"/>
              <a:t>if (condition) {</a:t>
            </a:r>
          </a:p>
          <a:p>
            <a:pPr marL="1371600" lvl="3" indent="0">
              <a:buNone/>
            </a:pPr>
            <a:r>
              <a:rPr lang="en-US" dirty="0"/>
              <a:t>	statements;</a:t>
            </a:r>
          </a:p>
          <a:p>
            <a:pPr marL="1371600" lvl="3" indent="0">
              <a:buNone/>
            </a:pPr>
            <a:r>
              <a:rPr lang="en-US" dirty="0"/>
              <a:t>}</a:t>
            </a:r>
          </a:p>
          <a:p>
            <a:pPr marL="1371600" lvl="3" indent="0">
              <a:buNone/>
            </a:pPr>
            <a:r>
              <a:rPr lang="en-US" dirty="0"/>
              <a:t>if (condition) {</a:t>
            </a:r>
          </a:p>
          <a:p>
            <a:pPr marL="1371600" lvl="3" indent="0">
              <a:buNone/>
            </a:pPr>
            <a:r>
              <a:rPr lang="en-US" dirty="0"/>
              <a:t>	statements;</a:t>
            </a:r>
          </a:p>
          <a:p>
            <a:pPr marL="1371600" lvl="3" indent="0">
              <a:buNone/>
            </a:pPr>
            <a:r>
              <a:rPr lang="en-US" dirty="0"/>
              <a:t>} else {</a:t>
            </a:r>
          </a:p>
          <a:p>
            <a:pPr marL="1371600" lvl="3" indent="0">
              <a:buNone/>
            </a:pPr>
            <a:r>
              <a:rPr lang="en-US" dirty="0"/>
              <a:t>	statements;</a:t>
            </a:r>
          </a:p>
          <a:p>
            <a:pPr marL="1371600" lvl="3" indent="0">
              <a:buNone/>
            </a:pPr>
            <a:r>
              <a:rPr lang="en-US" dirty="0"/>
              <a:t>}</a:t>
            </a:r>
          </a:p>
          <a:p>
            <a:pPr marL="1371600" lvl="3" indent="0">
              <a:buNone/>
            </a:pPr>
            <a:r>
              <a:rPr lang="en-US" dirty="0"/>
              <a:t>if (condition) {</a:t>
            </a:r>
          </a:p>
          <a:p>
            <a:pPr marL="1371600" lvl="3" indent="0">
              <a:buNone/>
            </a:pPr>
            <a:r>
              <a:rPr lang="en-US" dirty="0"/>
              <a:t>	statements;</a:t>
            </a:r>
          </a:p>
          <a:p>
            <a:pPr marL="1371600" lvl="3" indent="0">
              <a:buNone/>
            </a:pPr>
            <a:r>
              <a:rPr lang="en-US" dirty="0"/>
              <a:t>} else if (condition) {</a:t>
            </a:r>
          </a:p>
          <a:p>
            <a:pPr marL="1371600" lvl="3" indent="0">
              <a:buNone/>
            </a:pPr>
            <a:r>
              <a:rPr lang="en-US" dirty="0"/>
              <a:t>	statements;</a:t>
            </a:r>
          </a:p>
          <a:p>
            <a:pPr marL="1371600" lvl="3" indent="0">
              <a:buNone/>
            </a:pPr>
            <a:r>
              <a:rPr lang="en-US" dirty="0"/>
              <a:t>} else if (condition) {</a:t>
            </a:r>
          </a:p>
          <a:p>
            <a:pPr marL="1371600" lvl="3" indent="0">
              <a:buNone/>
            </a:pPr>
            <a:r>
              <a:rPr lang="en-US"/>
              <a:t>	statements</a:t>
            </a:r>
            <a:r>
              <a:rPr lang="en-US" dirty="0"/>
              <a:t>;</a:t>
            </a:r>
          </a:p>
          <a:p>
            <a:pPr marL="1371600" lvl="3" indent="0">
              <a:buNone/>
            </a:pPr>
            <a:r>
              <a:rPr lang="en-US" dirty="0"/>
              <a:t>}</a:t>
            </a:r>
          </a:p>
        </p:txBody>
      </p:sp>
    </p:spTree>
    <p:extLst>
      <p:ext uri="{BB962C8B-B14F-4D97-AF65-F5344CB8AC3E}">
        <p14:creationId xmlns:p14="http://schemas.microsoft.com/office/powerpoint/2010/main" val="29183854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a:bodyPr>
          <a:lstStyle/>
          <a:p>
            <a:pPr algn="just"/>
            <a:r>
              <a:rPr lang="en-IN" dirty="0"/>
              <a:t>White Space</a:t>
            </a:r>
          </a:p>
          <a:p>
            <a:pPr lvl="1" algn="just"/>
            <a:r>
              <a:rPr lang="en-US" sz="2800" dirty="0"/>
              <a:t>Two blank lines should always be used in the following circumstances: </a:t>
            </a:r>
          </a:p>
          <a:p>
            <a:pPr lvl="2" algn="just"/>
            <a:r>
              <a:rPr lang="en-US" sz="2800" dirty="0"/>
              <a:t>Between sections of a source file </a:t>
            </a:r>
          </a:p>
          <a:p>
            <a:pPr lvl="2" algn="just"/>
            <a:r>
              <a:rPr lang="en-US" sz="2800" dirty="0"/>
              <a:t>Between class and interface definitions </a:t>
            </a:r>
          </a:p>
          <a:p>
            <a:pPr lvl="1" algn="just"/>
            <a:r>
              <a:rPr lang="en-US" sz="2800" dirty="0"/>
              <a:t>One blank line should always be used in the following circumstances:</a:t>
            </a:r>
          </a:p>
          <a:p>
            <a:pPr lvl="2" algn="just"/>
            <a:r>
              <a:rPr lang="en-US" sz="2800" dirty="0"/>
              <a:t>Between methods .</a:t>
            </a:r>
          </a:p>
          <a:p>
            <a:pPr lvl="2" algn="just"/>
            <a:r>
              <a:rPr lang="en-US" sz="2800" dirty="0"/>
              <a:t>Between the local variables in a method and its first statement.</a:t>
            </a:r>
          </a:p>
          <a:p>
            <a:pPr lvl="2" algn="just"/>
            <a:r>
              <a:rPr lang="en-US" sz="2800" dirty="0"/>
              <a:t>Between logical sections inside a method to improve readability.</a:t>
            </a:r>
            <a:endParaRPr lang="en-IN" sz="2800" dirty="0"/>
          </a:p>
        </p:txBody>
      </p:sp>
    </p:spTree>
    <p:extLst>
      <p:ext uri="{BB962C8B-B14F-4D97-AF65-F5344CB8AC3E}">
        <p14:creationId xmlns:p14="http://schemas.microsoft.com/office/powerpoint/2010/main" val="1398836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normAutofit lnSpcReduction="10000"/>
          </a:bodyPr>
          <a:lstStyle/>
          <a:p>
            <a:pPr algn="just"/>
            <a:r>
              <a:rPr lang="en-IN" dirty="0"/>
              <a:t>Naming Conventions</a:t>
            </a:r>
          </a:p>
          <a:p>
            <a:pPr lvl="1" algn="just"/>
            <a:r>
              <a:rPr lang="en-US" dirty="0"/>
              <a:t>Class names </a:t>
            </a:r>
          </a:p>
          <a:p>
            <a:pPr lvl="2" algn="just"/>
            <a:r>
              <a:rPr lang="en-US" dirty="0"/>
              <a:t>should be nouns, in mixed case with the first letter of each internal word capitalized.</a:t>
            </a:r>
          </a:p>
          <a:p>
            <a:pPr lvl="2" algn="just"/>
            <a:r>
              <a:rPr lang="en-US" dirty="0"/>
              <a:t>Try to keep your class names simple and descriptive. </a:t>
            </a:r>
          </a:p>
          <a:p>
            <a:pPr lvl="2" algn="just"/>
            <a:r>
              <a:rPr lang="en-US" dirty="0"/>
              <a:t>Use whole words—avoid acronyms and abbreviations. Ex : </a:t>
            </a:r>
            <a:r>
              <a:rPr lang="en-IN" dirty="0"/>
              <a:t>class </a:t>
            </a:r>
            <a:r>
              <a:rPr lang="en-IN" dirty="0" err="1"/>
              <a:t>EmployeeDetails</a:t>
            </a:r>
            <a:r>
              <a:rPr lang="en-IN" dirty="0"/>
              <a:t>;</a:t>
            </a:r>
          </a:p>
          <a:p>
            <a:pPr lvl="1" algn="just"/>
            <a:r>
              <a:rPr lang="en-IN" dirty="0"/>
              <a:t>Interfaces</a:t>
            </a:r>
            <a:endParaRPr lang="en-US" dirty="0"/>
          </a:p>
          <a:p>
            <a:pPr lvl="2" algn="just"/>
            <a:r>
              <a:rPr lang="en-US" dirty="0"/>
              <a:t>Interface names should be capitalized like class names. Ex : </a:t>
            </a:r>
            <a:r>
              <a:rPr lang="en-IN" dirty="0"/>
              <a:t>interface </a:t>
            </a:r>
            <a:r>
              <a:rPr lang="en-IN" dirty="0" err="1"/>
              <a:t>RasterDelegate</a:t>
            </a:r>
            <a:r>
              <a:rPr lang="en-IN" dirty="0"/>
              <a:t>;</a:t>
            </a:r>
          </a:p>
          <a:p>
            <a:pPr lvl="1" algn="just"/>
            <a:r>
              <a:rPr lang="en-IN" dirty="0"/>
              <a:t>Methods</a:t>
            </a:r>
          </a:p>
          <a:p>
            <a:pPr lvl="2" algn="just"/>
            <a:r>
              <a:rPr lang="en-US" dirty="0"/>
              <a:t>Methods should be verbs, in mixed case with the first letter lowercase, with the first letter of each internal word capitalized. Ex : </a:t>
            </a:r>
            <a:r>
              <a:rPr lang="en-IN" dirty="0" err="1"/>
              <a:t>getBackground</a:t>
            </a:r>
            <a:r>
              <a:rPr lang="en-IN" dirty="0"/>
              <a:t>() {  .. } </a:t>
            </a:r>
          </a:p>
          <a:p>
            <a:pPr lvl="1" algn="just"/>
            <a:r>
              <a:rPr lang="en-IN" dirty="0"/>
              <a:t>Variables</a:t>
            </a:r>
          </a:p>
          <a:p>
            <a:pPr lvl="2" algn="just"/>
            <a:r>
              <a:rPr lang="en-US" dirty="0"/>
              <a:t>Except for variables, all instance, class, and class constants are in mixed case with a lowercase first letter. </a:t>
            </a:r>
          </a:p>
          <a:p>
            <a:pPr lvl="2" algn="just"/>
            <a:r>
              <a:rPr lang="en-US" dirty="0"/>
              <a:t>Internal words start with capital letters.</a:t>
            </a:r>
          </a:p>
          <a:p>
            <a:pPr lvl="2" algn="just"/>
            <a:r>
              <a:rPr lang="en-US" dirty="0"/>
              <a:t>Variable names should be short yet meaningful. Ex :   private </a:t>
            </a:r>
            <a:r>
              <a:rPr lang="en-IN" dirty="0"/>
              <a:t>float salary;</a:t>
            </a:r>
          </a:p>
        </p:txBody>
      </p:sp>
    </p:spTree>
    <p:extLst>
      <p:ext uri="{BB962C8B-B14F-4D97-AF65-F5344CB8AC3E}">
        <p14:creationId xmlns:p14="http://schemas.microsoft.com/office/powerpoint/2010/main" val="289161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literal 							Cont.</a:t>
            </a:r>
            <a:endParaRPr lang="en-IN" dirty="0"/>
          </a:p>
        </p:txBody>
      </p:sp>
      <p:sp>
        <p:nvSpPr>
          <p:cNvPr id="12" name="Content Placeholder 11"/>
          <p:cNvSpPr>
            <a:spLocks noGrp="1"/>
          </p:cNvSpPr>
          <p:nvPr>
            <p:ph idx="1"/>
          </p:nvPr>
        </p:nvSpPr>
        <p:spPr/>
        <p:txBody>
          <a:bodyPr/>
          <a:lstStyle/>
          <a:p>
            <a:r>
              <a:rPr lang="en-US" dirty="0"/>
              <a:t>String s1="Welcome";  </a:t>
            </a:r>
          </a:p>
          <a:p>
            <a:r>
              <a:rPr lang="en-US" dirty="0"/>
              <a:t>String s2="Welcome";    //will not create new instance</a:t>
            </a:r>
          </a:p>
          <a:p>
            <a:pPr marL="0" indent="0">
              <a:buNone/>
            </a:pPr>
            <a:endParaRPr lang="en-US" dirty="0"/>
          </a:p>
          <a:p>
            <a:endParaRPr lang="en-IN" dirty="0"/>
          </a:p>
        </p:txBody>
      </p:sp>
      <p:pic>
        <p:nvPicPr>
          <p:cNvPr id="4" name="Picture 3">
            <a:extLst>
              <a:ext uri="{FF2B5EF4-FFF2-40B4-BE49-F238E27FC236}">
                <a16:creationId xmlns:a16="http://schemas.microsoft.com/office/drawing/2014/main" id="{EF42B408-89BA-4152-A54D-2D7B7C157771}"/>
              </a:ext>
            </a:extLst>
          </p:cNvPr>
          <p:cNvPicPr>
            <a:picLocks noChangeAspect="1"/>
          </p:cNvPicPr>
          <p:nvPr/>
        </p:nvPicPr>
        <p:blipFill>
          <a:blip r:embed="rId2"/>
          <a:stretch>
            <a:fillRect/>
          </a:stretch>
        </p:blipFill>
        <p:spPr>
          <a:xfrm>
            <a:off x="5495596" y="2514600"/>
            <a:ext cx="6229350" cy="3238500"/>
          </a:xfrm>
          <a:prstGeom prst="rect">
            <a:avLst/>
          </a:prstGeom>
        </p:spPr>
      </p:pic>
    </p:spTree>
    <p:extLst>
      <p:ext uri="{BB962C8B-B14F-4D97-AF65-F5344CB8AC3E}">
        <p14:creationId xmlns:p14="http://schemas.microsoft.com/office/powerpoint/2010/main" val="43661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Java Code Conventions</a:t>
            </a:r>
            <a:endParaRPr lang="en-IN" dirty="0"/>
          </a:p>
        </p:txBody>
      </p:sp>
      <p:sp>
        <p:nvSpPr>
          <p:cNvPr id="12" name="Content Placeholder 11"/>
          <p:cNvSpPr>
            <a:spLocks noGrp="1"/>
          </p:cNvSpPr>
          <p:nvPr>
            <p:ph idx="1"/>
          </p:nvPr>
        </p:nvSpPr>
        <p:spPr/>
        <p:txBody>
          <a:bodyPr/>
          <a:lstStyle/>
          <a:p>
            <a:pPr algn="just"/>
            <a:r>
              <a:rPr lang="en-IN" dirty="0"/>
              <a:t>Constants</a:t>
            </a:r>
          </a:p>
          <a:p>
            <a:pPr lvl="1" algn="just"/>
            <a:r>
              <a:rPr lang="en-US" dirty="0"/>
              <a:t>The names of variables declared class constants and of ANSI constants should be all </a:t>
            </a:r>
            <a:r>
              <a:rPr lang="en-US" b="1" dirty="0"/>
              <a:t>uppercase</a:t>
            </a:r>
            <a:r>
              <a:rPr lang="en-US" dirty="0"/>
              <a:t> with words separated by underscores (“_”). Ex : final </a:t>
            </a:r>
            <a:r>
              <a:rPr lang="en-IN" dirty="0" err="1"/>
              <a:t>int</a:t>
            </a:r>
            <a:r>
              <a:rPr lang="en-IN" dirty="0"/>
              <a:t> MIN_WIDTH = 4;</a:t>
            </a:r>
          </a:p>
          <a:p>
            <a:pPr algn="just"/>
            <a:r>
              <a:rPr lang="en-US" dirty="0"/>
              <a:t>Referring to Class Variables and Methods</a:t>
            </a:r>
          </a:p>
          <a:p>
            <a:pPr lvl="1" algn="just"/>
            <a:r>
              <a:rPr lang="en-US" dirty="0"/>
              <a:t>Avoid using an object to access a class (static) variable or method. Use a class name instead. Example:</a:t>
            </a:r>
          </a:p>
          <a:p>
            <a:pPr marL="1371600" lvl="3" indent="0" algn="just">
              <a:buNone/>
            </a:pPr>
            <a:r>
              <a:rPr lang="en-US" sz="2400" dirty="0" err="1"/>
              <a:t>classMethod</a:t>
            </a:r>
            <a:r>
              <a:rPr lang="en-US" sz="2400" dirty="0"/>
              <a:t>(); 	           //OK</a:t>
            </a:r>
          </a:p>
          <a:p>
            <a:pPr marL="1371600" lvl="3" indent="0" algn="just">
              <a:buNone/>
            </a:pPr>
            <a:r>
              <a:rPr lang="en-US" sz="2400" dirty="0" err="1"/>
              <a:t>AClass.classMethod</a:t>
            </a:r>
            <a:r>
              <a:rPr lang="en-US" sz="2400" dirty="0"/>
              <a:t>();     //OK</a:t>
            </a:r>
          </a:p>
          <a:p>
            <a:pPr marL="1371600" lvl="3" indent="0" algn="just">
              <a:buNone/>
            </a:pPr>
            <a:r>
              <a:rPr lang="en-US" sz="2400" dirty="0" err="1"/>
              <a:t>anObject.classMethod</a:t>
            </a:r>
            <a:r>
              <a:rPr lang="en-US" sz="2400" dirty="0"/>
              <a:t>(); //AVOID!</a:t>
            </a:r>
          </a:p>
          <a:p>
            <a:pPr algn="just"/>
            <a:r>
              <a:rPr lang="en-IN" dirty="0"/>
              <a:t>Variable Assignments</a:t>
            </a:r>
          </a:p>
          <a:p>
            <a:pPr lvl="1" algn="just"/>
            <a:r>
              <a:rPr lang="en-US" dirty="0"/>
              <a:t>Avoid assigning several variables to the same value in a single statement.</a:t>
            </a:r>
          </a:p>
          <a:p>
            <a:pPr marL="457200" lvl="1" indent="0" algn="just">
              <a:buNone/>
            </a:pPr>
            <a:r>
              <a:rPr lang="en-IN" dirty="0"/>
              <a:t>	Ex :  </a:t>
            </a:r>
            <a:r>
              <a:rPr lang="en-IN" dirty="0" err="1"/>
              <a:t>int</a:t>
            </a:r>
            <a:r>
              <a:rPr lang="en-IN" dirty="0"/>
              <a:t> number1 = number 2 = 10 ;  // AVOID!</a:t>
            </a:r>
          </a:p>
        </p:txBody>
      </p:sp>
    </p:spTree>
    <p:extLst>
      <p:ext uri="{BB962C8B-B14F-4D97-AF65-F5344CB8AC3E}">
        <p14:creationId xmlns:p14="http://schemas.microsoft.com/office/powerpoint/2010/main" val="39920178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Java.lang.System</a:t>
            </a:r>
            <a:r>
              <a:rPr lang="en-US" dirty="0"/>
              <a:t> class in Java</a:t>
            </a:r>
            <a:endParaRPr lang="en-IN" dirty="0"/>
          </a:p>
        </p:txBody>
      </p:sp>
      <p:sp>
        <p:nvSpPr>
          <p:cNvPr id="12" name="Content Placeholder 11"/>
          <p:cNvSpPr>
            <a:spLocks noGrp="1"/>
          </p:cNvSpPr>
          <p:nvPr>
            <p:ph idx="1"/>
          </p:nvPr>
        </p:nvSpPr>
        <p:spPr>
          <a:xfrm>
            <a:off x="379199" y="1249341"/>
            <a:ext cx="11508001" cy="4927622"/>
          </a:xfrm>
        </p:spPr>
        <p:txBody>
          <a:bodyPr/>
          <a:lstStyle/>
          <a:p>
            <a:pPr algn="just"/>
            <a:r>
              <a:rPr lang="en-US" dirty="0"/>
              <a:t>System class are standard input, standard output, and error output streams.</a:t>
            </a:r>
          </a:p>
          <a:p>
            <a:pPr lvl="1" algn="just" fontAlgn="base"/>
            <a:r>
              <a:rPr lang="en-US" b="1" dirty="0"/>
              <a:t>public static final </a:t>
            </a:r>
            <a:r>
              <a:rPr lang="en-US" b="1" dirty="0" err="1"/>
              <a:t>InputStream</a:t>
            </a:r>
            <a:r>
              <a:rPr lang="en-US" b="1" dirty="0"/>
              <a:t> in: </a:t>
            </a:r>
            <a:r>
              <a:rPr lang="en-US" dirty="0"/>
              <a:t>The “standard” input stream. This stream is already open and ready to supply input data. Typically this stream corresponds to keyboard input or another input source specified by the host environment or user.</a:t>
            </a:r>
          </a:p>
          <a:p>
            <a:pPr lvl="1" algn="just" fontAlgn="base"/>
            <a:r>
              <a:rPr lang="en-US" b="1" dirty="0"/>
              <a:t>public static final </a:t>
            </a:r>
            <a:r>
              <a:rPr lang="en-US" b="1" dirty="0" err="1"/>
              <a:t>PrintStream</a:t>
            </a:r>
            <a:r>
              <a:rPr lang="en-US" b="1" dirty="0"/>
              <a:t> out: </a:t>
            </a:r>
            <a:r>
              <a:rPr lang="en-US" dirty="0"/>
              <a:t>The “standard” output stream. This stream is already open and ready to accept output data. Typically this stream corresponds to display output or another output destination specified by the host environment or user.</a:t>
            </a:r>
          </a:p>
          <a:p>
            <a:pPr lvl="1" algn="just" fontAlgn="base"/>
            <a:r>
              <a:rPr lang="en-US" b="1" dirty="0"/>
              <a:t>public static final </a:t>
            </a:r>
            <a:r>
              <a:rPr lang="en-US" b="1" dirty="0" err="1"/>
              <a:t>PrintStream</a:t>
            </a:r>
            <a:r>
              <a:rPr lang="en-US" b="1" dirty="0"/>
              <a:t> err: </a:t>
            </a:r>
            <a:r>
              <a:rPr lang="en-US" dirty="0"/>
              <a:t>The “standard” error output stream. </a:t>
            </a:r>
          </a:p>
          <a:p>
            <a:pPr lvl="1"/>
            <a:endParaRPr lang="en-US" dirty="0"/>
          </a:p>
          <a:p>
            <a:endParaRPr lang="en-IN" dirty="0"/>
          </a:p>
        </p:txBody>
      </p:sp>
    </p:spTree>
    <p:extLst>
      <p:ext uri="{BB962C8B-B14F-4D97-AF65-F5344CB8AC3E}">
        <p14:creationId xmlns:p14="http://schemas.microsoft.com/office/powerpoint/2010/main" val="23709883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JAR</a:t>
            </a:r>
            <a:endParaRPr lang="en-IN" dirty="0"/>
          </a:p>
        </p:txBody>
      </p:sp>
      <p:sp>
        <p:nvSpPr>
          <p:cNvPr id="12" name="Content Placeholder 11"/>
          <p:cNvSpPr>
            <a:spLocks noGrp="1"/>
          </p:cNvSpPr>
          <p:nvPr>
            <p:ph idx="1"/>
          </p:nvPr>
        </p:nvSpPr>
        <p:spPr/>
        <p:txBody>
          <a:bodyPr/>
          <a:lstStyle/>
          <a:p>
            <a:pPr algn="just"/>
            <a:r>
              <a:rPr lang="en-US" dirty="0"/>
              <a:t>JAR(java archive) is a file that has a collection of the class files required for the application.</a:t>
            </a:r>
          </a:p>
          <a:p>
            <a:pPr algn="just"/>
            <a:r>
              <a:rPr lang="en-US" dirty="0"/>
              <a:t>It helps us distribute classes for  the application easily and also helps in setting the </a:t>
            </a:r>
            <a:r>
              <a:rPr lang="en-US" dirty="0" err="1"/>
              <a:t>classpath</a:t>
            </a:r>
            <a:r>
              <a:rPr lang="en-US" dirty="0"/>
              <a:t>.</a:t>
            </a:r>
          </a:p>
          <a:p>
            <a:pPr algn="just"/>
            <a:r>
              <a:rPr lang="en-US" dirty="0"/>
              <a:t>Important thing about the jar file is that it maintains the directory structure. </a:t>
            </a:r>
          </a:p>
          <a:p>
            <a:pPr algn="just"/>
            <a:r>
              <a:rPr lang="en-US" dirty="0"/>
              <a:t>So if we want a class </a:t>
            </a:r>
            <a:r>
              <a:rPr lang="en-US" dirty="0" err="1"/>
              <a:t>Student.class</a:t>
            </a:r>
            <a:r>
              <a:rPr lang="en-US" dirty="0"/>
              <a:t> to be inside student directory that can be maintained in the jar file.</a:t>
            </a:r>
          </a:p>
          <a:p>
            <a:pPr algn="just"/>
            <a:r>
              <a:rPr lang="en-US" dirty="0"/>
              <a:t>jar command can be used to create and update a jar file.</a:t>
            </a:r>
          </a:p>
          <a:p>
            <a:pPr algn="just"/>
            <a:r>
              <a:rPr lang="en-US" dirty="0"/>
              <a:t>It can also be used to extract a jar file.</a:t>
            </a:r>
          </a:p>
          <a:p>
            <a:endParaRPr lang="en-IN" dirty="0"/>
          </a:p>
        </p:txBody>
      </p:sp>
    </p:spTree>
    <p:extLst>
      <p:ext uri="{BB962C8B-B14F-4D97-AF65-F5344CB8AC3E}">
        <p14:creationId xmlns:p14="http://schemas.microsoft.com/office/powerpoint/2010/main" val="15272870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Create a jar in Eclipse </a:t>
            </a:r>
            <a:endParaRPr lang="en-IN" dirty="0"/>
          </a:p>
        </p:txBody>
      </p:sp>
      <p:sp>
        <p:nvSpPr>
          <p:cNvPr id="12" name="Content Placeholder 11"/>
          <p:cNvSpPr>
            <a:spLocks noGrp="1"/>
          </p:cNvSpPr>
          <p:nvPr>
            <p:ph idx="1"/>
          </p:nvPr>
        </p:nvSpPr>
        <p:spPr>
          <a:xfrm>
            <a:off x="379199" y="1249341"/>
            <a:ext cx="11345747" cy="5227660"/>
          </a:xfrm>
        </p:spPr>
        <p:txBody>
          <a:bodyPr>
            <a:normAutofit fontScale="77500" lnSpcReduction="20000"/>
          </a:bodyPr>
          <a:lstStyle/>
          <a:p>
            <a:r>
              <a:rPr lang="en-US" dirty="0"/>
              <a:t>To run your Java program outside of Eclipse you need to export it as a jar file. A jar file is the standard distribution format for Java applications.</a:t>
            </a:r>
          </a:p>
          <a:p>
            <a:r>
              <a:rPr lang="en-US" dirty="0"/>
              <a:t>Step 1: Select your project, right click on it and select Export.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Select the project and specify the export destination and a name for the jar file. Select Finish.</a:t>
            </a:r>
          </a:p>
          <a:p>
            <a:r>
              <a:rPr lang="en-US" dirty="0"/>
              <a:t>This jar file can be executed by including it in the </a:t>
            </a:r>
            <a:r>
              <a:rPr lang="en-US" dirty="0" err="1"/>
              <a:t>classpath</a:t>
            </a:r>
            <a:r>
              <a:rPr lang="en-US" dirty="0"/>
              <a:t>.</a:t>
            </a:r>
          </a:p>
          <a:p>
            <a:endParaRPr lang="en-US" dirty="0"/>
          </a:p>
          <a:p>
            <a:endParaRPr lang="en-IN" dirty="0"/>
          </a:p>
        </p:txBody>
      </p:sp>
      <p:pic>
        <p:nvPicPr>
          <p:cNvPr id="4" name="Picture 2">
            <a:extLst>
              <a:ext uri="{FF2B5EF4-FFF2-40B4-BE49-F238E27FC236}">
                <a16:creationId xmlns:a16="http://schemas.microsoft.com/office/drawing/2014/main" id="{CD80696D-51DE-4CC9-A259-36E7645BC7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72603"/>
            <a:ext cx="4114800" cy="258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C19BE315-8F13-4039-B3E1-A85623FB16BA}"/>
              </a:ext>
            </a:extLst>
          </p:cNvPr>
          <p:cNvSpPr txBox="1"/>
          <p:nvPr/>
        </p:nvSpPr>
        <p:spPr>
          <a:xfrm>
            <a:off x="6052072" y="2227271"/>
            <a:ext cx="4114800" cy="707886"/>
          </a:xfrm>
          <a:prstGeom prst="rect">
            <a:avLst/>
          </a:prstGeom>
          <a:noFill/>
        </p:spPr>
        <p:txBody>
          <a:bodyPr wrap="square" rtlCol="0">
            <a:spAutoFit/>
          </a:bodyPr>
          <a:lstStyle/>
          <a:p>
            <a:r>
              <a:rPr lang="en-US" sz="2000" dirty="0">
                <a:solidFill>
                  <a:srgbClr val="5F5F5F"/>
                </a:solidFill>
                <a:latin typeface="+mn-lt"/>
                <a:cs typeface="+mn-cs"/>
              </a:rPr>
              <a:t>Step 2: Select JAR File from the Export window. Select Next</a:t>
            </a:r>
          </a:p>
        </p:txBody>
      </p:sp>
      <p:pic>
        <p:nvPicPr>
          <p:cNvPr id="7" name="Picture 3">
            <a:extLst>
              <a:ext uri="{FF2B5EF4-FFF2-40B4-BE49-F238E27FC236}">
                <a16:creationId xmlns:a16="http://schemas.microsoft.com/office/drawing/2014/main" id="{C2BAADA8-4C22-4922-9757-7DFA7B16CD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1194" y="2935157"/>
            <a:ext cx="3755193" cy="22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07323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Jars (Libraries)</a:t>
            </a:r>
          </a:p>
        </p:txBody>
      </p:sp>
      <p:sp>
        <p:nvSpPr>
          <p:cNvPr id="12" name="Content Placeholder 11"/>
          <p:cNvSpPr>
            <a:spLocks noGrp="1"/>
          </p:cNvSpPr>
          <p:nvPr>
            <p:ph idx="1"/>
          </p:nvPr>
        </p:nvSpPr>
        <p:spPr/>
        <p:txBody>
          <a:bodyPr/>
          <a:lstStyle/>
          <a:p>
            <a:r>
              <a:rPr lang="en-US" dirty="0"/>
              <a:t>The Steps to add a library (.jar) to the project are as follows.</a:t>
            </a:r>
          </a:p>
          <a:p>
            <a:r>
              <a:rPr lang="en-US" dirty="0"/>
              <a:t>  Step 1: Import the jar to the project by selecting File → Import → General → File System. Select the jar and select the folder lib as target. Alternatively, just copy and paste the jar file into the "lib" folder. </a:t>
            </a:r>
          </a:p>
          <a:p>
            <a:endParaRPr lang="en-US" dirty="0"/>
          </a:p>
          <a:p>
            <a:endParaRPr lang="en-IN" dirty="0"/>
          </a:p>
        </p:txBody>
      </p:sp>
      <p:pic>
        <p:nvPicPr>
          <p:cNvPr id="4" name="Picture 2">
            <a:extLst>
              <a:ext uri="{FF2B5EF4-FFF2-40B4-BE49-F238E27FC236}">
                <a16:creationId xmlns:a16="http://schemas.microsoft.com/office/drawing/2014/main" id="{01C60CD6-E1B2-4F91-B1B9-9C295B9D68C2}"/>
              </a:ext>
            </a:extLst>
          </p:cNvPr>
          <p:cNvPicPr>
            <a:picLocks noChangeAspect="1" noChangeArrowheads="1"/>
          </p:cNvPicPr>
          <p:nvPr/>
        </p:nvPicPr>
        <p:blipFill>
          <a:blip r:embed="rId2"/>
          <a:srcRect/>
          <a:stretch>
            <a:fillRect/>
          </a:stretch>
        </p:blipFill>
        <p:spPr bwMode="auto">
          <a:xfrm>
            <a:off x="2209800" y="3048000"/>
            <a:ext cx="5793741" cy="3810000"/>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074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Jars (Libraries)</a:t>
            </a:r>
            <a:endParaRPr lang="en-IN" dirty="0"/>
          </a:p>
        </p:txBody>
      </p:sp>
      <p:sp>
        <p:nvSpPr>
          <p:cNvPr id="12" name="Content Placeholder 11"/>
          <p:cNvSpPr>
            <a:spLocks noGrp="1"/>
          </p:cNvSpPr>
          <p:nvPr>
            <p:ph idx="1"/>
          </p:nvPr>
        </p:nvSpPr>
        <p:spPr/>
        <p:txBody>
          <a:bodyPr/>
          <a:lstStyle/>
          <a:p>
            <a:r>
              <a:rPr lang="en-US" dirty="0">
                <a:solidFill>
                  <a:srgbClr val="5F5F5F"/>
                </a:solidFill>
              </a:rPr>
              <a:t>Step 2: Right click on the project and select Properties and select Java Build Path.</a:t>
            </a:r>
          </a:p>
          <a:p>
            <a:endParaRPr lang="en-US" dirty="0">
              <a:solidFill>
                <a:srgbClr val="5F5F5F"/>
              </a:solidFill>
            </a:endParaRPr>
          </a:p>
          <a:p>
            <a:endParaRPr lang="en-US" dirty="0">
              <a:solidFill>
                <a:srgbClr val="5F5F5F"/>
              </a:solidFill>
            </a:endParaRPr>
          </a:p>
          <a:p>
            <a:endParaRPr lang="en-US" dirty="0">
              <a:solidFill>
                <a:srgbClr val="5F5F5F"/>
              </a:solidFill>
            </a:endParaRPr>
          </a:p>
          <a:p>
            <a:endParaRPr lang="en-US" dirty="0">
              <a:solidFill>
                <a:srgbClr val="5F5F5F"/>
              </a:solidFill>
            </a:endParaRPr>
          </a:p>
          <a:p>
            <a:endParaRPr lang="en-US" dirty="0">
              <a:solidFill>
                <a:srgbClr val="5F5F5F"/>
              </a:solidFill>
            </a:endParaRPr>
          </a:p>
          <a:p>
            <a:endParaRPr lang="en-US" dirty="0">
              <a:solidFill>
                <a:srgbClr val="5F5F5F"/>
              </a:solidFill>
            </a:endParaRPr>
          </a:p>
          <a:p>
            <a:pPr marL="0" indent="0">
              <a:buNone/>
            </a:pPr>
            <a:r>
              <a:rPr lang="en-US" dirty="0">
                <a:solidFill>
                  <a:srgbClr val="5F5F5F"/>
                </a:solidFill>
              </a:rPr>
              <a:t>Step 3: Select “Add JARs” or “Add External JARs”</a:t>
            </a:r>
          </a:p>
          <a:p>
            <a:endParaRPr lang="en-US" dirty="0">
              <a:solidFill>
                <a:srgbClr val="5F5F5F"/>
              </a:solidFill>
            </a:endParaRPr>
          </a:p>
          <a:p>
            <a:endParaRPr lang="en-IN" dirty="0"/>
          </a:p>
        </p:txBody>
      </p:sp>
      <p:pic>
        <p:nvPicPr>
          <p:cNvPr id="4" name="Picture 2">
            <a:extLst>
              <a:ext uri="{FF2B5EF4-FFF2-40B4-BE49-F238E27FC236}">
                <a16:creationId xmlns:a16="http://schemas.microsoft.com/office/drawing/2014/main" id="{1E9CAF8D-1A73-4945-A2F0-661D72AA9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828800"/>
            <a:ext cx="4570942" cy="3187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a:extLst>
              <a:ext uri="{FF2B5EF4-FFF2-40B4-BE49-F238E27FC236}">
                <a16:creationId xmlns:a16="http://schemas.microsoft.com/office/drawing/2014/main" id="{F45A888B-B18C-4F30-9CCB-38B4FED2B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013" y="3276469"/>
            <a:ext cx="4153429" cy="290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432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Using Jars (Libraries)</a:t>
            </a:r>
            <a:endParaRPr lang="en-IN" dirty="0"/>
          </a:p>
        </p:txBody>
      </p:sp>
      <p:sp>
        <p:nvSpPr>
          <p:cNvPr id="12" name="Content Placeholder 11"/>
          <p:cNvSpPr>
            <a:spLocks noGrp="1"/>
          </p:cNvSpPr>
          <p:nvPr>
            <p:ph idx="1"/>
          </p:nvPr>
        </p:nvSpPr>
        <p:spPr/>
        <p:txBody>
          <a:bodyPr/>
          <a:lstStyle/>
          <a:p>
            <a:r>
              <a:rPr lang="en-US" dirty="0">
                <a:solidFill>
                  <a:srgbClr val="5F5F5F"/>
                </a:solidFill>
              </a:rPr>
              <a:t>Step 4: Select  the Jar to be added and click OK</a:t>
            </a:r>
            <a:endParaRPr lang="en-IN" dirty="0"/>
          </a:p>
        </p:txBody>
      </p:sp>
      <p:pic>
        <p:nvPicPr>
          <p:cNvPr id="4" name="Picture 2">
            <a:extLst>
              <a:ext uri="{FF2B5EF4-FFF2-40B4-BE49-F238E27FC236}">
                <a16:creationId xmlns:a16="http://schemas.microsoft.com/office/drawing/2014/main" id="{E8D885AC-784A-4E0A-B092-D003663B48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5719233" cy="453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1802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 &amp; Further Studies</a:t>
            </a:r>
            <a:endParaRPr lang="en-IN" dirty="0"/>
          </a:p>
        </p:txBody>
      </p:sp>
      <p:sp>
        <p:nvSpPr>
          <p:cNvPr id="12" name="Content Placeholder 11"/>
          <p:cNvSpPr>
            <a:spLocks noGrp="1"/>
          </p:cNvSpPr>
          <p:nvPr>
            <p:ph idx="1"/>
          </p:nvPr>
        </p:nvSpPr>
        <p:spPr/>
        <p:txBody>
          <a:bodyPr/>
          <a:lstStyle/>
          <a:p>
            <a:r>
              <a:rPr lang="en-IN" dirty="0">
                <a:hlinkClick r:id="rId2"/>
              </a:rPr>
              <a:t>https://docs.oracle.com/javase/tutorial/java/package/usepkgs.html</a:t>
            </a:r>
            <a:endParaRPr lang="en-IN" dirty="0"/>
          </a:p>
          <a:p>
            <a:r>
              <a:rPr lang="en-IN">
                <a:hlinkClick r:id="rId3"/>
              </a:rPr>
              <a:t>https://www.tutorialspoint.com/java/java_packages.htm</a:t>
            </a:r>
            <a:endParaRPr lang="en-IN"/>
          </a:p>
          <a:p>
            <a:endParaRPr lang="en-IN" dirty="0"/>
          </a:p>
          <a:p>
            <a:endParaRPr lang="en-IN" dirty="0"/>
          </a:p>
        </p:txBody>
      </p:sp>
    </p:spTree>
    <p:extLst>
      <p:ext uri="{BB962C8B-B14F-4D97-AF65-F5344CB8AC3E}">
        <p14:creationId xmlns:p14="http://schemas.microsoft.com/office/powerpoint/2010/main" val="2318457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literal 							Cont.</a:t>
            </a:r>
            <a:endParaRPr lang="en-IN" dirty="0"/>
          </a:p>
        </p:txBody>
      </p:sp>
      <p:sp>
        <p:nvSpPr>
          <p:cNvPr id="12" name="Content Placeholder 11"/>
          <p:cNvSpPr>
            <a:spLocks noGrp="1"/>
          </p:cNvSpPr>
          <p:nvPr>
            <p:ph idx="1"/>
          </p:nvPr>
        </p:nvSpPr>
        <p:spPr>
          <a:xfrm>
            <a:off x="533400" y="4419600"/>
            <a:ext cx="11345747" cy="1828800"/>
          </a:xfrm>
        </p:spPr>
        <p:txBody>
          <a:bodyPr/>
          <a:lstStyle/>
          <a:p>
            <a:r>
              <a:rPr lang="en-IN" dirty="0"/>
              <a:t> </a:t>
            </a:r>
            <a:r>
              <a:rPr lang="en-US" dirty="0"/>
              <a:t>The </a:t>
            </a:r>
            <a:r>
              <a:rPr lang="en-US" i="1" dirty="0"/>
              <a:t>equals</a:t>
            </a:r>
            <a:r>
              <a:rPr lang="en-US" dirty="0"/>
              <a:t> method compares the </a:t>
            </a:r>
            <a:r>
              <a:rPr lang="en-US" b="1" dirty="0"/>
              <a:t>content</a:t>
            </a:r>
            <a:r>
              <a:rPr lang="en-US" dirty="0"/>
              <a:t> of two objects rather than two objects' references. </a:t>
            </a:r>
          </a:p>
          <a:p>
            <a:r>
              <a:rPr lang="en-US" dirty="0"/>
              <a:t>The </a:t>
            </a:r>
            <a:r>
              <a:rPr lang="en-US" i="1" dirty="0"/>
              <a:t>==</a:t>
            </a:r>
            <a:r>
              <a:rPr lang="en-US" dirty="0"/>
              <a:t> operator with reference types (i.e., Objects) evaluates as </a:t>
            </a:r>
            <a:r>
              <a:rPr lang="en-US" i="1" dirty="0"/>
              <a:t>true</a:t>
            </a:r>
            <a:r>
              <a:rPr lang="en-US" dirty="0"/>
              <a:t> if the references are identical - point to the same object.</a:t>
            </a:r>
            <a:endParaRPr lang="en-IN" dirty="0"/>
          </a:p>
          <a:p>
            <a:endParaRPr lang="en-IN" dirty="0"/>
          </a:p>
        </p:txBody>
      </p:sp>
      <p:pic>
        <p:nvPicPr>
          <p:cNvPr id="4" name="Picture 3">
            <a:extLst>
              <a:ext uri="{FF2B5EF4-FFF2-40B4-BE49-F238E27FC236}">
                <a16:creationId xmlns:a16="http://schemas.microsoft.com/office/drawing/2014/main" id="{EC0914CB-1803-40DA-80FE-99A0524AF52F}"/>
              </a:ext>
            </a:extLst>
          </p:cNvPr>
          <p:cNvPicPr>
            <a:picLocks noChangeAspect="1"/>
          </p:cNvPicPr>
          <p:nvPr/>
        </p:nvPicPr>
        <p:blipFill>
          <a:blip r:embed="rId2"/>
          <a:stretch>
            <a:fillRect/>
          </a:stretch>
        </p:blipFill>
        <p:spPr>
          <a:xfrm>
            <a:off x="685800" y="1345816"/>
            <a:ext cx="8553450" cy="2159384"/>
          </a:xfrm>
          <a:prstGeom prst="rect">
            <a:avLst/>
          </a:prstGeom>
        </p:spPr>
      </p:pic>
      <p:pic>
        <p:nvPicPr>
          <p:cNvPr id="5" name="Picture 4">
            <a:extLst>
              <a:ext uri="{FF2B5EF4-FFF2-40B4-BE49-F238E27FC236}">
                <a16:creationId xmlns:a16="http://schemas.microsoft.com/office/drawing/2014/main" id="{4D89F43B-A7BA-4DB1-870D-255975060E94}"/>
              </a:ext>
            </a:extLst>
          </p:cNvPr>
          <p:cNvPicPr>
            <a:picLocks noChangeAspect="1"/>
          </p:cNvPicPr>
          <p:nvPr/>
        </p:nvPicPr>
        <p:blipFill>
          <a:blip r:embed="rId3"/>
          <a:stretch>
            <a:fillRect/>
          </a:stretch>
        </p:blipFill>
        <p:spPr>
          <a:xfrm>
            <a:off x="5715000" y="3300411"/>
            <a:ext cx="5695950" cy="866775"/>
          </a:xfrm>
          <a:prstGeom prst="rect">
            <a:avLst/>
          </a:prstGeom>
        </p:spPr>
      </p:pic>
    </p:spTree>
    <p:extLst>
      <p:ext uri="{BB962C8B-B14F-4D97-AF65-F5344CB8AC3E}">
        <p14:creationId xmlns:p14="http://schemas.microsoft.com/office/powerpoint/2010/main" val="2293334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Using new keyword</a:t>
            </a:r>
            <a:endParaRPr lang="en-IN" dirty="0"/>
          </a:p>
        </p:txBody>
      </p:sp>
      <p:sp>
        <p:nvSpPr>
          <p:cNvPr id="12" name="Content Placeholder 11"/>
          <p:cNvSpPr>
            <a:spLocks noGrp="1"/>
          </p:cNvSpPr>
          <p:nvPr>
            <p:ph idx="1"/>
          </p:nvPr>
        </p:nvSpPr>
        <p:spPr/>
        <p:txBody>
          <a:bodyPr/>
          <a:lstStyle/>
          <a:p>
            <a:pPr algn="just"/>
            <a:r>
              <a:rPr lang="en-US" dirty="0"/>
              <a:t>In string object new keyword will be used to create an object.</a:t>
            </a:r>
          </a:p>
          <a:p>
            <a:pPr marL="0" indent="0" algn="just">
              <a:buNone/>
            </a:pPr>
            <a:r>
              <a:rPr lang="en-US" dirty="0"/>
              <a:t>	Example:  String s1=</a:t>
            </a:r>
            <a:r>
              <a:rPr lang="en-US" b="1" dirty="0"/>
              <a:t>new</a:t>
            </a:r>
            <a:r>
              <a:rPr lang="en-US" dirty="0"/>
              <a:t> String("Welcome");</a:t>
            </a:r>
          </a:p>
          <a:p>
            <a:pPr algn="just"/>
            <a:r>
              <a:rPr lang="en-US" dirty="0"/>
              <a:t>JVM will create a new string object in normal(non pool) heap memory and the literal "Welcome" will be placed in the string constant pool. The variable ‘s1’ will refer to the object in heap(non pool).</a:t>
            </a:r>
          </a:p>
          <a:p>
            <a:pPr algn="just"/>
            <a:r>
              <a:rPr lang="en-US" dirty="0"/>
              <a:t>The object will be created in Heap memory and its reference will be pointed to String pool.</a:t>
            </a:r>
            <a:endParaRPr lang="en-IN" dirty="0"/>
          </a:p>
        </p:txBody>
      </p:sp>
      <p:pic>
        <p:nvPicPr>
          <p:cNvPr id="3" name="Picture 2">
            <a:extLst>
              <a:ext uri="{FF2B5EF4-FFF2-40B4-BE49-F238E27FC236}">
                <a16:creationId xmlns:a16="http://schemas.microsoft.com/office/drawing/2014/main" id="{A9DA020C-2B8F-4FA9-81DE-547A9C5712A2}"/>
              </a:ext>
            </a:extLst>
          </p:cNvPr>
          <p:cNvPicPr>
            <a:picLocks noChangeAspect="1"/>
          </p:cNvPicPr>
          <p:nvPr/>
        </p:nvPicPr>
        <p:blipFill>
          <a:blip r:embed="rId2"/>
          <a:stretch>
            <a:fillRect/>
          </a:stretch>
        </p:blipFill>
        <p:spPr>
          <a:xfrm>
            <a:off x="3451255" y="4114800"/>
            <a:ext cx="4333875" cy="2591545"/>
          </a:xfrm>
          <a:prstGeom prst="rect">
            <a:avLst/>
          </a:prstGeom>
        </p:spPr>
      </p:pic>
      <p:sp>
        <p:nvSpPr>
          <p:cNvPr id="6" name="TextBox 5">
            <a:extLst>
              <a:ext uri="{FF2B5EF4-FFF2-40B4-BE49-F238E27FC236}">
                <a16:creationId xmlns:a16="http://schemas.microsoft.com/office/drawing/2014/main" id="{92C0A2EE-93F4-4897-9133-2DBA87BCBA3F}"/>
              </a:ext>
            </a:extLst>
          </p:cNvPr>
          <p:cNvSpPr txBox="1"/>
          <p:nvPr/>
        </p:nvSpPr>
        <p:spPr>
          <a:xfrm>
            <a:off x="1041400" y="5250946"/>
            <a:ext cx="2409855" cy="446276"/>
          </a:xfrm>
          <a:prstGeom prst="rect">
            <a:avLst/>
          </a:prstGeom>
          <a:noFill/>
        </p:spPr>
        <p:txBody>
          <a:bodyPr wrap="square">
            <a:spAutoFit/>
          </a:bodyPr>
          <a:lstStyle/>
          <a:p>
            <a:r>
              <a:rPr lang="en-US" sz="1100" dirty="0"/>
              <a:t>String s2=“Welcome”;</a:t>
            </a:r>
          </a:p>
          <a:p>
            <a:r>
              <a:rPr lang="en-US" sz="1100" dirty="0"/>
              <a:t>String s1=</a:t>
            </a:r>
            <a:r>
              <a:rPr lang="en-US" sz="1100" b="1" dirty="0"/>
              <a:t>new</a:t>
            </a:r>
            <a:r>
              <a:rPr lang="en-US" sz="1100" dirty="0"/>
              <a:t> String("Welcome");</a:t>
            </a:r>
            <a:endParaRPr lang="en-US" sz="1400" dirty="0"/>
          </a:p>
        </p:txBody>
      </p:sp>
    </p:spTree>
    <p:extLst>
      <p:ext uri="{BB962C8B-B14F-4D97-AF65-F5344CB8AC3E}">
        <p14:creationId xmlns:p14="http://schemas.microsoft.com/office/powerpoint/2010/main" val="3777263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String Using new keyword - Example</a:t>
            </a:r>
            <a:endParaRPr lang="en-IN" dirty="0"/>
          </a:p>
        </p:txBody>
      </p:sp>
      <p:pic>
        <p:nvPicPr>
          <p:cNvPr id="3" name="Picture 2">
            <a:extLst>
              <a:ext uri="{FF2B5EF4-FFF2-40B4-BE49-F238E27FC236}">
                <a16:creationId xmlns:a16="http://schemas.microsoft.com/office/drawing/2014/main" id="{215D30D6-EACE-4865-899D-C5F76EB405D5}"/>
              </a:ext>
            </a:extLst>
          </p:cNvPr>
          <p:cNvPicPr>
            <a:picLocks noChangeAspect="1"/>
          </p:cNvPicPr>
          <p:nvPr/>
        </p:nvPicPr>
        <p:blipFill>
          <a:blip r:embed="rId2"/>
          <a:stretch>
            <a:fillRect/>
          </a:stretch>
        </p:blipFill>
        <p:spPr>
          <a:xfrm>
            <a:off x="508031" y="1314963"/>
            <a:ext cx="9931369" cy="4095237"/>
          </a:xfrm>
          <a:prstGeom prst="rect">
            <a:avLst/>
          </a:prstGeom>
        </p:spPr>
      </p:pic>
      <p:pic>
        <p:nvPicPr>
          <p:cNvPr id="5" name="Picture 4">
            <a:extLst>
              <a:ext uri="{FF2B5EF4-FFF2-40B4-BE49-F238E27FC236}">
                <a16:creationId xmlns:a16="http://schemas.microsoft.com/office/drawing/2014/main" id="{B08079B5-4D7F-4525-BBB4-28AA4AD4A6E6}"/>
              </a:ext>
            </a:extLst>
          </p:cNvPr>
          <p:cNvPicPr>
            <a:picLocks noChangeAspect="1"/>
          </p:cNvPicPr>
          <p:nvPr/>
        </p:nvPicPr>
        <p:blipFill>
          <a:blip r:embed="rId3"/>
          <a:stretch>
            <a:fillRect/>
          </a:stretch>
        </p:blipFill>
        <p:spPr>
          <a:xfrm>
            <a:off x="1026428" y="4953000"/>
            <a:ext cx="9565372" cy="1347245"/>
          </a:xfrm>
          <a:prstGeom prst="rect">
            <a:avLst/>
          </a:prstGeom>
        </p:spPr>
      </p:pic>
    </p:spTree>
    <p:extLst>
      <p:ext uri="{BB962C8B-B14F-4D97-AF65-F5344CB8AC3E}">
        <p14:creationId xmlns:p14="http://schemas.microsoft.com/office/powerpoint/2010/main" val="1860713909"/>
      </p:ext>
    </p:extLst>
  </p:cSld>
  <p:clrMapOvr>
    <a:masterClrMapping/>
  </p:clrMapOvr>
</p:sld>
</file>

<file path=ppt/theme/theme1.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5_HCL Template">
  <a:themeElements>
    <a:clrScheme name="HCL_RBtC">
      <a:dk1>
        <a:srgbClr val="000000"/>
      </a:dk1>
      <a:lt1>
        <a:srgbClr val="FFFFFF"/>
      </a:lt1>
      <a:dk2>
        <a:srgbClr val="F58220"/>
      </a:dk2>
      <a:lt2>
        <a:srgbClr val="0066B3"/>
      </a:lt2>
      <a:accent1>
        <a:srgbClr val="C82323"/>
      </a:accent1>
      <a:accent2>
        <a:srgbClr val="993F98"/>
      </a:accent2>
      <a:accent3>
        <a:srgbClr val="00AFBE"/>
      </a:accent3>
      <a:accent4>
        <a:srgbClr val="46C8F5"/>
      </a:accent4>
      <a:accent5>
        <a:srgbClr val="CDDC0A"/>
      </a:accent5>
      <a:accent6>
        <a:srgbClr val="FAB914"/>
      </a:accent6>
      <a:hlink>
        <a:srgbClr val="0066FF"/>
      </a:hlink>
      <a:folHlink>
        <a:srgbClr val="FAB900"/>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HCL Template">
  <a:themeElements>
    <a:clrScheme name="HCL_RBtC">
      <a:dk1>
        <a:srgbClr val="000000"/>
      </a:dk1>
      <a:lt1>
        <a:srgbClr val="FFFFFF"/>
      </a:lt1>
      <a:dk2>
        <a:srgbClr val="F17E00"/>
      </a:dk2>
      <a:lt2>
        <a:srgbClr val="0066B3"/>
      </a:lt2>
      <a:accent1>
        <a:srgbClr val="7297A9"/>
      </a:accent1>
      <a:accent2>
        <a:srgbClr val="78B97D"/>
      </a:accent2>
      <a:accent3>
        <a:srgbClr val="FAB900"/>
      </a:accent3>
      <a:accent4>
        <a:srgbClr val="4BB4CD"/>
      </a:accent4>
      <a:accent5>
        <a:srgbClr val="F26B39"/>
      </a:accent5>
      <a:accent6>
        <a:srgbClr val="00B5AD"/>
      </a:accent6>
      <a:hlink>
        <a:srgbClr val="0066FF"/>
      </a:hlink>
      <a:folHlink>
        <a:srgbClr val="FAB900"/>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8A9A8F-BF32-47EF-8B85-25A36BF9ACA1}">
  <ds:schemaRefs>
    <ds:schemaRef ds:uri="http://schemas.microsoft.com/office/2006/metadata/properties"/>
    <ds:schemaRef ds:uri="http://schemas.microsoft.com/office/infopath/2007/PartnerControls"/>
    <ds:schemaRef ds:uri="0d5316b6-4ab9-4630-bb19-54590b21769a"/>
    <ds:schemaRef ds:uri="http://schemas.microsoft.com/sharepoint/v3"/>
  </ds:schemaRefs>
</ds:datastoreItem>
</file>

<file path=customXml/itemProps2.xml><?xml version="1.0" encoding="utf-8"?>
<ds:datastoreItem xmlns:ds="http://schemas.openxmlformats.org/officeDocument/2006/customXml" ds:itemID="{DA3EFB75-2FCF-41D7-9885-16FF74CDF8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42B3E1-81AF-42C7-A886-D830761FBE1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0</TotalTime>
  <Words>5750</Words>
  <Application>Microsoft Office PowerPoint</Application>
  <PresentationFormat>Widescreen</PresentationFormat>
  <Paragraphs>703</Paragraphs>
  <Slides>68</Slides>
  <Notes>15</Notes>
  <HiddenSlides>0</HiddenSlides>
  <MMClips>0</MMClips>
  <ScaleCrop>false</ScaleCrop>
  <HeadingPairs>
    <vt:vector size="4" baseType="variant">
      <vt:variant>
        <vt:lpstr>Theme</vt:lpstr>
      </vt:variant>
      <vt:variant>
        <vt:i4>4</vt:i4>
      </vt:variant>
      <vt:variant>
        <vt:lpstr>Slide Titles</vt:lpstr>
      </vt:variant>
      <vt:variant>
        <vt:i4>68</vt:i4>
      </vt:variant>
    </vt:vector>
  </HeadingPairs>
  <TitlesOfParts>
    <vt:vector size="72" baseType="lpstr">
      <vt:lpstr>Office Theme</vt:lpstr>
      <vt:lpstr>15_HCL Template</vt:lpstr>
      <vt:lpstr>1_HCL Template</vt:lpstr>
      <vt:lpstr>2_HCL Template</vt:lpstr>
      <vt:lpstr>PowerPoint Presentation</vt:lpstr>
      <vt:lpstr>Agenda</vt:lpstr>
      <vt:lpstr>Prerequisites</vt:lpstr>
      <vt:lpstr>Strings</vt:lpstr>
      <vt:lpstr>String literal </vt:lpstr>
      <vt:lpstr>String literal        Cont.</vt:lpstr>
      <vt:lpstr>String literal        Cont.</vt:lpstr>
      <vt:lpstr>String Using new keyword</vt:lpstr>
      <vt:lpstr>String Using new keyword - Example</vt:lpstr>
      <vt:lpstr>Java String Methods</vt:lpstr>
      <vt:lpstr>Java String Methods      cont.</vt:lpstr>
      <vt:lpstr>Methods of String</vt:lpstr>
      <vt:lpstr>String charAt Example</vt:lpstr>
      <vt:lpstr>String concat Example </vt:lpstr>
      <vt:lpstr>String length Example</vt:lpstr>
      <vt:lpstr>String equals Example</vt:lpstr>
      <vt:lpstr>String equalsIgnoreCase Example </vt:lpstr>
      <vt:lpstr>String Split Example</vt:lpstr>
      <vt:lpstr>String compareTo() Example</vt:lpstr>
      <vt:lpstr>String compareTo() Example contd..</vt:lpstr>
      <vt:lpstr>Difference between == and equals</vt:lpstr>
      <vt:lpstr>String toCharArray Example</vt:lpstr>
      <vt:lpstr>StringBuffer</vt:lpstr>
      <vt:lpstr>StringBuffer</vt:lpstr>
      <vt:lpstr>Example</vt:lpstr>
      <vt:lpstr>StringBuilder</vt:lpstr>
      <vt:lpstr>StringBuilder  - Demo</vt:lpstr>
      <vt:lpstr>ARRAYS</vt:lpstr>
      <vt:lpstr>ARRAYS         CONT.</vt:lpstr>
      <vt:lpstr>ARRAY - EXAMPLE</vt:lpstr>
      <vt:lpstr>ARRAY BOUNDS,ARRAY RESIZING</vt:lpstr>
      <vt:lpstr>ARRAY COPY</vt:lpstr>
      <vt:lpstr>ARRAY COPY - EXAMPLE</vt:lpstr>
      <vt:lpstr>TWO DIMENSIONAL - ARRAY</vt:lpstr>
      <vt:lpstr>TWO DIMENSIONAL ARRAY CONTD….</vt:lpstr>
      <vt:lpstr>TWO DIMENSIONAL ARRAY CONTD….</vt:lpstr>
      <vt:lpstr>TWO DIMENSIONAL ARRAY - EXAMPLE</vt:lpstr>
      <vt:lpstr>QUIZ</vt:lpstr>
      <vt:lpstr>QUIZ</vt:lpstr>
      <vt:lpstr>For-each loop in Java</vt:lpstr>
      <vt:lpstr>For-each loop in Java - Demo</vt:lpstr>
      <vt:lpstr>Command Line Argument</vt:lpstr>
      <vt:lpstr>Command Line Argument     cont.</vt:lpstr>
      <vt:lpstr>Eclipse command line arguments</vt:lpstr>
      <vt:lpstr>Parameter passing</vt:lpstr>
      <vt:lpstr>pass-by-value</vt:lpstr>
      <vt:lpstr>pass-by-reference</vt:lpstr>
      <vt:lpstr>Packages in java</vt:lpstr>
      <vt:lpstr>Create PACKAGE in Java</vt:lpstr>
      <vt:lpstr>Package in Eclipse</vt:lpstr>
      <vt:lpstr>Additional points about package</vt:lpstr>
      <vt:lpstr>import keyword</vt:lpstr>
      <vt:lpstr>Java static import</vt:lpstr>
      <vt:lpstr>Java Code Conventions</vt:lpstr>
      <vt:lpstr>Java Code Conventions</vt:lpstr>
      <vt:lpstr>Java Code Conventions</vt:lpstr>
      <vt:lpstr>Java Code Conventions</vt:lpstr>
      <vt:lpstr>Java Code Conventions</vt:lpstr>
      <vt:lpstr>Java Code Conventions</vt:lpstr>
      <vt:lpstr>Java Code Conventions</vt:lpstr>
      <vt:lpstr>Java.lang.System class in Java</vt:lpstr>
      <vt:lpstr>JAR</vt:lpstr>
      <vt:lpstr>Create a jar in Eclipse </vt:lpstr>
      <vt:lpstr>Using Jars (Libraries)</vt:lpstr>
      <vt:lpstr>Using Jars (Libraries)</vt:lpstr>
      <vt:lpstr>Using Jars (Libraries)</vt:lpstr>
      <vt:lpstr>References &amp; Further Studies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Day3 core java freshers</dc:title>
  <dc:creator/>
  <cp:lastModifiedBy/>
  <cp:revision>8</cp:revision>
  <dcterms:created xsi:type="dcterms:W3CDTF">2017-01-06T18:48:18Z</dcterms:created>
  <dcterms:modified xsi:type="dcterms:W3CDTF">2021-07-01T02:00:50Z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TitusGUID">
    <vt:lpwstr>05ec7db9-45dc-4894-91fd-1a5b8b69e152</vt:lpwstr>
  </property>
  <property fmtid="{D5CDD505-2E9C-101B-9397-08002B2CF9AE}" pid="4" name="HCLClassification">
    <vt:lpwstr>HCL_Cla5s_Publ1c</vt:lpwstr>
  </property>
  <property fmtid="{D5CDD505-2E9C-101B-9397-08002B2CF9AE}" pid="5" name="HCL_Cla5s_D6">
    <vt:lpwstr>False</vt:lpwstr>
  </property>
  <property fmtid="{D5CDD505-2E9C-101B-9397-08002B2CF9AE}" pid="6" name="HCLClassD6">
    <vt:lpwstr>False</vt:lpwstr>
  </property>
</Properties>
</file>